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3" r:id="rId6"/>
    <p:sldId id="424" r:id="rId7"/>
    <p:sldId id="384" r:id="rId8"/>
    <p:sldId id="385" r:id="rId9"/>
    <p:sldId id="420" r:id="rId10"/>
    <p:sldId id="422" r:id="rId11"/>
    <p:sldId id="386" r:id="rId12"/>
    <p:sldId id="391" r:id="rId13"/>
    <p:sldId id="392" r:id="rId14"/>
    <p:sldId id="395" r:id="rId15"/>
    <p:sldId id="396" r:id="rId16"/>
    <p:sldId id="397" r:id="rId17"/>
    <p:sldId id="398" r:id="rId18"/>
    <p:sldId id="399" r:id="rId19"/>
    <p:sldId id="432" r:id="rId20"/>
    <p:sldId id="434" r:id="rId21"/>
    <p:sldId id="436" r:id="rId22"/>
    <p:sldId id="417" r:id="rId23"/>
    <p:sldId id="400" r:id="rId24"/>
    <p:sldId id="401" r:id="rId25"/>
    <p:sldId id="402" r:id="rId26"/>
    <p:sldId id="405" r:id="rId27"/>
    <p:sldId id="423" r:id="rId28"/>
    <p:sldId id="406" r:id="rId29"/>
    <p:sldId id="407" r:id="rId30"/>
    <p:sldId id="408" r:id="rId31"/>
    <p:sldId id="409" r:id="rId32"/>
    <p:sldId id="410" r:id="rId33"/>
    <p:sldId id="411" r:id="rId34"/>
    <p:sldId id="412" r:id="rId35"/>
    <p:sldId id="413" r:id="rId36"/>
    <p:sldId id="414" r:id="rId37"/>
    <p:sldId id="415" r:id="rId38"/>
    <p:sldId id="416" r:id="rId39"/>
    <p:sldId id="394" r:id="rId4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4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25.02.2019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32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FEN-EDEBİYAT FAKÜLTESİ</a:t>
            </a:r>
            <a:r>
              <a:rPr lang="tr-TR" altLang="tr-TR" sz="3200" dirty="0" smtClean="0">
                <a:latin typeface="Arial" panose="020B0604020202020204" pitchFamily="34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3200" b="1" smtClean="0">
                <a:latin typeface="Arial" pitchFamily="34" charset="0"/>
                <a:cs typeface="Arial" pitchFamily="34" charset="0"/>
              </a:rPr>
              <a:t>2018 Yılı Brifing </a:t>
            </a:r>
            <a:r>
              <a:rPr lang="tr-TR" altLang="tr-TR" sz="3200" b="1" dirty="0" smtClean="0">
                <a:latin typeface="Arial" pitchFamily="34" charset="0"/>
                <a:cs typeface="Arial" pitchFamily="34" charset="0"/>
              </a:rPr>
              <a:t>Dosyası</a:t>
            </a: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3"/>
          <p:cNvSpPr txBox="1"/>
          <p:nvPr/>
        </p:nvSpPr>
        <p:spPr>
          <a:xfrm>
            <a:off x="2068054" y="599075"/>
            <a:ext cx="7661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Arial" pitchFamily="34" charset="0"/>
                <a:cs typeface="Arial" pitchFamily="34" charset="0"/>
              </a:rPr>
              <a:t>FAKÜLTE YÖNETİMİ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4389" y="1131437"/>
            <a:ext cx="2637758" cy="186498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8181" y="3583514"/>
            <a:ext cx="2668829" cy="1470796"/>
          </a:xfrm>
          <a:prstGeom prst="rect">
            <a:avLst/>
          </a:prstGeom>
        </p:spPr>
      </p:pic>
      <p:sp>
        <p:nvSpPr>
          <p:cNvPr id="6" name="Metin kutusu 7"/>
          <p:cNvSpPr txBox="1"/>
          <p:nvPr/>
        </p:nvSpPr>
        <p:spPr>
          <a:xfrm>
            <a:off x="4796630" y="2937571"/>
            <a:ext cx="2386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Prof. Dr. Cahit PESEN</a:t>
            </a:r>
          </a:p>
          <a:p>
            <a:pPr algn="just"/>
            <a:r>
              <a:rPr lang="tr-TR" dirty="0"/>
              <a:t> </a:t>
            </a:r>
            <a:r>
              <a:rPr lang="tr-TR" dirty="0" smtClean="0"/>
              <a:t>          Dekan V.</a:t>
            </a:r>
            <a:endParaRPr lang="en-US" dirty="0"/>
          </a:p>
        </p:txBody>
      </p:sp>
      <p:sp>
        <p:nvSpPr>
          <p:cNvPr id="7" name="Metin kutusu 9"/>
          <p:cNvSpPr txBox="1"/>
          <p:nvPr/>
        </p:nvSpPr>
        <p:spPr>
          <a:xfrm>
            <a:off x="956354" y="5039147"/>
            <a:ext cx="3093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Dr. </a:t>
            </a:r>
            <a:r>
              <a:rPr lang="tr-TR" dirty="0" err="1" smtClean="0"/>
              <a:t>Öğr</a:t>
            </a:r>
            <a:r>
              <a:rPr lang="tr-TR" dirty="0" smtClean="0"/>
              <a:t>. Üyesi Seyfettin KAYA</a:t>
            </a:r>
          </a:p>
          <a:p>
            <a:r>
              <a:rPr lang="tr-TR" dirty="0" smtClean="0"/>
              <a:t>           Dekan Yrd.</a:t>
            </a:r>
            <a:endParaRPr lang="en-US" dirty="0"/>
          </a:p>
        </p:txBody>
      </p:sp>
      <p:sp>
        <p:nvSpPr>
          <p:cNvPr id="8" name="Metin kutusu 10"/>
          <p:cNvSpPr txBox="1"/>
          <p:nvPr/>
        </p:nvSpPr>
        <p:spPr>
          <a:xfrm>
            <a:off x="5059683" y="5016697"/>
            <a:ext cx="2281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Doç. Dr. Hüsnü KOÇ</a:t>
            </a:r>
          </a:p>
          <a:p>
            <a:r>
              <a:rPr lang="tr-TR" dirty="0" smtClean="0"/>
              <a:t>         Dekan Yrd.</a:t>
            </a:r>
            <a:endParaRPr lang="en-US" dirty="0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6982" y="3576968"/>
            <a:ext cx="2419041" cy="1505478"/>
          </a:xfrm>
          <a:prstGeom prst="rect">
            <a:avLst/>
          </a:prstGeom>
        </p:spPr>
      </p:pic>
      <p:sp>
        <p:nvSpPr>
          <p:cNvPr id="10" name="Metin kutusu 11"/>
          <p:cNvSpPr txBox="1"/>
          <p:nvPr/>
        </p:nvSpPr>
        <p:spPr>
          <a:xfrm>
            <a:off x="8819917" y="5080713"/>
            <a:ext cx="2074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 Mehmet EFE</a:t>
            </a:r>
          </a:p>
          <a:p>
            <a:r>
              <a:rPr lang="tr-TR" dirty="0" smtClean="0"/>
              <a:t>Fakülte Sekreteri</a:t>
            </a:r>
            <a:endParaRPr lang="en-US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4" t="34104" r="7099" b="40444"/>
          <a:stretch/>
        </p:blipFill>
        <p:spPr>
          <a:xfrm>
            <a:off x="1033310" y="3626082"/>
            <a:ext cx="2807540" cy="1454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3"/>
          <p:cNvSpPr txBox="1"/>
          <p:nvPr/>
        </p:nvSpPr>
        <p:spPr>
          <a:xfrm>
            <a:off x="3839277" y="618545"/>
            <a:ext cx="4289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Arial" pitchFamily="34" charset="0"/>
                <a:cs typeface="Arial" pitchFamily="34" charset="0"/>
              </a:rPr>
              <a:t>BÖLÜM BAŞKANLARI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54" y="1214849"/>
            <a:ext cx="1631239" cy="1567540"/>
          </a:xfrm>
          <a:prstGeom prst="rect">
            <a:avLst/>
          </a:prstGeom>
        </p:spPr>
      </p:pic>
      <p:pic>
        <p:nvPicPr>
          <p:cNvPr id="4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735" y="1063752"/>
            <a:ext cx="1654476" cy="1642389"/>
          </a:xfrm>
          <a:prstGeom prst="rect">
            <a:avLst/>
          </a:prstGeom>
        </p:spPr>
      </p:pic>
      <p:pic>
        <p:nvPicPr>
          <p:cNvPr id="5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230" y="1110607"/>
            <a:ext cx="1651880" cy="1590173"/>
          </a:xfrm>
          <a:prstGeom prst="rect">
            <a:avLst/>
          </a:prstGeom>
        </p:spPr>
      </p:pic>
      <p:pic>
        <p:nvPicPr>
          <p:cNvPr id="6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1394" y="1133622"/>
            <a:ext cx="1627166" cy="1608658"/>
          </a:xfrm>
          <a:prstGeom prst="rect">
            <a:avLst/>
          </a:prstGeom>
        </p:spPr>
      </p:pic>
      <p:pic>
        <p:nvPicPr>
          <p:cNvPr id="7" name="Resi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12" y="3496586"/>
            <a:ext cx="1793960" cy="1401986"/>
          </a:xfrm>
          <a:prstGeom prst="rect">
            <a:avLst/>
          </a:prstGeom>
        </p:spPr>
      </p:pic>
      <p:sp>
        <p:nvSpPr>
          <p:cNvPr id="8" name="Metin kutusu 10"/>
          <p:cNvSpPr txBox="1"/>
          <p:nvPr/>
        </p:nvSpPr>
        <p:spPr>
          <a:xfrm>
            <a:off x="573097" y="2732335"/>
            <a:ext cx="2679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Prof. Dr. Gülnisa AYNAKUL</a:t>
            </a:r>
          </a:p>
          <a:p>
            <a:r>
              <a:rPr lang="tr-TR" dirty="0" smtClean="0"/>
              <a:t>   Tarih Bölüm Başkanı</a:t>
            </a:r>
            <a:endParaRPr lang="en-US" dirty="0"/>
          </a:p>
        </p:txBody>
      </p:sp>
      <p:sp>
        <p:nvSpPr>
          <p:cNvPr id="9" name="Metin kutusu 11"/>
          <p:cNvSpPr txBox="1"/>
          <p:nvPr/>
        </p:nvSpPr>
        <p:spPr>
          <a:xfrm>
            <a:off x="3176747" y="2667020"/>
            <a:ext cx="3537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        Prof. Dr. İsmail ULUTAŞ</a:t>
            </a:r>
          </a:p>
          <a:p>
            <a:r>
              <a:rPr lang="tr-TR" dirty="0" smtClean="0"/>
              <a:t>Türk Dili ve Edebiyat Bölüm Başkanı</a:t>
            </a:r>
            <a:endParaRPr lang="en-US" dirty="0"/>
          </a:p>
        </p:txBody>
      </p:sp>
      <p:sp>
        <p:nvSpPr>
          <p:cNvPr id="10" name="Metin kutusu 12"/>
          <p:cNvSpPr txBox="1"/>
          <p:nvPr/>
        </p:nvSpPr>
        <p:spPr>
          <a:xfrm>
            <a:off x="6737794" y="2680247"/>
            <a:ext cx="2536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Dr. </a:t>
            </a:r>
            <a:r>
              <a:rPr lang="tr-TR" dirty="0" err="1" smtClean="0"/>
              <a:t>Öğr</a:t>
            </a:r>
            <a:r>
              <a:rPr lang="tr-TR" dirty="0" smtClean="0"/>
              <a:t>. Üyesi İhsan GÜL</a:t>
            </a:r>
          </a:p>
          <a:p>
            <a:r>
              <a:rPr lang="tr-TR" dirty="0" smtClean="0"/>
              <a:t>Sosyoloji Bölüm Başkanı</a:t>
            </a:r>
            <a:endParaRPr lang="en-US" dirty="0"/>
          </a:p>
        </p:txBody>
      </p:sp>
      <p:sp>
        <p:nvSpPr>
          <p:cNvPr id="11" name="Metin kutusu 13"/>
          <p:cNvSpPr txBox="1"/>
          <p:nvPr/>
        </p:nvSpPr>
        <p:spPr>
          <a:xfrm>
            <a:off x="9313817" y="2745562"/>
            <a:ext cx="283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Dr. </a:t>
            </a:r>
            <a:r>
              <a:rPr lang="tr-TR" dirty="0" err="1" smtClean="0"/>
              <a:t>Öğr</a:t>
            </a:r>
            <a:r>
              <a:rPr lang="tr-TR" dirty="0" smtClean="0"/>
              <a:t>. Üyesi Adnan ALKAN</a:t>
            </a:r>
          </a:p>
          <a:p>
            <a:r>
              <a:rPr lang="tr-TR" dirty="0" smtClean="0"/>
              <a:t>  </a:t>
            </a:r>
            <a:r>
              <a:rPr lang="tr-TR" dirty="0"/>
              <a:t>C</a:t>
            </a:r>
            <a:r>
              <a:rPr lang="tr-TR" dirty="0" smtClean="0"/>
              <a:t>oğrafya Bölüm Başkanı</a:t>
            </a:r>
            <a:endParaRPr lang="en-US" dirty="0"/>
          </a:p>
        </p:txBody>
      </p:sp>
      <p:sp>
        <p:nvSpPr>
          <p:cNvPr id="12" name="Metin kutusu 14"/>
          <p:cNvSpPr txBox="1"/>
          <p:nvPr/>
        </p:nvSpPr>
        <p:spPr>
          <a:xfrm>
            <a:off x="514350" y="4865201"/>
            <a:ext cx="2450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Doç. Dr. İbrahim TEĞİN</a:t>
            </a:r>
          </a:p>
          <a:p>
            <a:r>
              <a:rPr lang="tr-TR" dirty="0" smtClean="0"/>
              <a:t> Kimya Bölüm Başkanı</a:t>
            </a:r>
            <a:endParaRPr lang="en-US" dirty="0"/>
          </a:p>
        </p:txBody>
      </p:sp>
      <p:pic>
        <p:nvPicPr>
          <p:cNvPr id="13" name="Resim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403" y="3492665"/>
            <a:ext cx="1649683" cy="1484284"/>
          </a:xfrm>
          <a:prstGeom prst="rect">
            <a:avLst/>
          </a:prstGeom>
        </p:spPr>
      </p:pic>
      <p:sp>
        <p:nvSpPr>
          <p:cNvPr id="14" name="Metin kutusu 16"/>
          <p:cNvSpPr txBox="1"/>
          <p:nvPr/>
        </p:nvSpPr>
        <p:spPr>
          <a:xfrm>
            <a:off x="3465343" y="4969704"/>
            <a:ext cx="2491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Doç. Dr. Veysi OKUMUŞ</a:t>
            </a:r>
          </a:p>
          <a:p>
            <a:r>
              <a:rPr lang="tr-TR" dirty="0" smtClean="0"/>
              <a:t>Biyoloji Bölüm Başkanı</a:t>
            </a:r>
            <a:endParaRPr lang="en-US" dirty="0"/>
          </a:p>
        </p:txBody>
      </p:sp>
      <p:pic>
        <p:nvPicPr>
          <p:cNvPr id="15" name="Resim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71798" y="3545285"/>
            <a:ext cx="1545186" cy="1431663"/>
          </a:xfrm>
          <a:prstGeom prst="rect">
            <a:avLst/>
          </a:prstGeom>
        </p:spPr>
      </p:pic>
      <p:sp>
        <p:nvSpPr>
          <p:cNvPr id="16" name="Metin kutusu 19"/>
          <p:cNvSpPr txBox="1"/>
          <p:nvPr/>
        </p:nvSpPr>
        <p:spPr>
          <a:xfrm>
            <a:off x="6560313" y="4974860"/>
            <a:ext cx="2701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     Doç. Dr. Ali AKGÜL</a:t>
            </a:r>
          </a:p>
          <a:p>
            <a:r>
              <a:rPr lang="tr-TR" dirty="0" smtClean="0"/>
              <a:t>Matematik Bölüm Başkanı</a:t>
            </a:r>
            <a:endParaRPr lang="en-US" dirty="0"/>
          </a:p>
        </p:txBody>
      </p:sp>
      <p:pic>
        <p:nvPicPr>
          <p:cNvPr id="17" name="Resim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52696" y="3528938"/>
            <a:ext cx="1629556" cy="1474135"/>
          </a:xfrm>
          <a:prstGeom prst="rect">
            <a:avLst/>
          </a:prstGeom>
        </p:spPr>
      </p:pic>
      <p:sp>
        <p:nvSpPr>
          <p:cNvPr id="18" name="Metin kutusu 22"/>
          <p:cNvSpPr txBox="1"/>
          <p:nvPr/>
        </p:nvSpPr>
        <p:spPr>
          <a:xfrm>
            <a:off x="9676285" y="4985927"/>
            <a:ext cx="23720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Doç. Dr. Hüsnü KOÇ</a:t>
            </a:r>
          </a:p>
          <a:p>
            <a:r>
              <a:rPr lang="tr-TR" dirty="0" smtClean="0"/>
              <a:t>Fizik Bölüm Başkanı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799" y="1252665"/>
            <a:ext cx="2064882" cy="1712606"/>
          </a:xfrm>
          <a:prstGeom prst="rect">
            <a:avLst/>
          </a:prstGeom>
        </p:spPr>
      </p:pic>
      <p:pic>
        <p:nvPicPr>
          <p:cNvPr id="4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54" y="3806644"/>
            <a:ext cx="1783026" cy="1483813"/>
          </a:xfrm>
          <a:prstGeom prst="rect">
            <a:avLst/>
          </a:prstGeom>
        </p:spPr>
      </p:pic>
      <p:sp>
        <p:nvSpPr>
          <p:cNvPr id="5" name="Metin kutusu 11"/>
          <p:cNvSpPr txBox="1"/>
          <p:nvPr/>
        </p:nvSpPr>
        <p:spPr>
          <a:xfrm>
            <a:off x="6372399" y="2963778"/>
            <a:ext cx="223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Muhammed ELDEN</a:t>
            </a:r>
          </a:p>
          <a:p>
            <a:r>
              <a:rPr lang="tr-TR" dirty="0" smtClean="0"/>
              <a:t>      Öğrenci İşleri</a:t>
            </a:r>
            <a:endParaRPr lang="en-US" dirty="0"/>
          </a:p>
        </p:txBody>
      </p:sp>
      <p:sp>
        <p:nvSpPr>
          <p:cNvPr id="6" name="Metin kutusu 13"/>
          <p:cNvSpPr txBox="1"/>
          <p:nvPr/>
        </p:nvSpPr>
        <p:spPr>
          <a:xfrm>
            <a:off x="2287665" y="2931582"/>
            <a:ext cx="221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 Hamit YARDIM</a:t>
            </a:r>
          </a:p>
          <a:p>
            <a:r>
              <a:rPr lang="tr-TR" dirty="0" smtClean="0"/>
              <a:t>Personel/Yazı İşleri</a:t>
            </a:r>
            <a:endParaRPr lang="en-US" dirty="0"/>
          </a:p>
        </p:txBody>
      </p:sp>
      <p:sp>
        <p:nvSpPr>
          <p:cNvPr id="7" name="Metin kutusu 14"/>
          <p:cNvSpPr txBox="1"/>
          <p:nvPr/>
        </p:nvSpPr>
        <p:spPr>
          <a:xfrm>
            <a:off x="2176943" y="5151597"/>
            <a:ext cx="2786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   Müslim KİNEŞ</a:t>
            </a:r>
          </a:p>
          <a:p>
            <a:r>
              <a:rPr lang="tr-TR" dirty="0" smtClean="0"/>
              <a:t>        Muhasebe</a:t>
            </a:r>
            <a:endParaRPr lang="en-US" dirty="0"/>
          </a:p>
        </p:txBody>
      </p:sp>
      <p:sp>
        <p:nvSpPr>
          <p:cNvPr id="8" name="Metin kutusu 15"/>
          <p:cNvSpPr txBox="1"/>
          <p:nvPr/>
        </p:nvSpPr>
        <p:spPr>
          <a:xfrm>
            <a:off x="6372399" y="5271173"/>
            <a:ext cx="2375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   Çetin ÖZTÜRK</a:t>
            </a:r>
          </a:p>
          <a:p>
            <a:r>
              <a:rPr lang="tr-TR" dirty="0" smtClean="0"/>
              <a:t>  Taşınır ve Satın Alma</a:t>
            </a:r>
            <a:endParaRPr lang="en-US" dirty="0"/>
          </a:p>
        </p:txBody>
      </p:sp>
      <p:sp>
        <p:nvSpPr>
          <p:cNvPr id="9" name="Metin kutusu 1"/>
          <p:cNvSpPr txBox="1"/>
          <p:nvPr/>
        </p:nvSpPr>
        <p:spPr>
          <a:xfrm>
            <a:off x="2944676" y="611959"/>
            <a:ext cx="4930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Arial" pitchFamily="34" charset="0"/>
                <a:cs typeface="Arial" pitchFamily="34" charset="0"/>
              </a:rPr>
              <a:t>İDARİ PERSONEL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5713" y="1184160"/>
            <a:ext cx="1897578" cy="1754984"/>
          </a:xfrm>
          <a:prstGeom prst="rect">
            <a:avLst/>
          </a:prstGeom>
        </p:spPr>
      </p:pic>
      <p:pic>
        <p:nvPicPr>
          <p:cNvPr id="11" name="Resi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730" y="3713611"/>
            <a:ext cx="1974449" cy="145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539" y="1579523"/>
            <a:ext cx="1690678" cy="1643774"/>
          </a:xfrm>
          <a:prstGeom prst="rect">
            <a:avLst/>
          </a:prstGeom>
        </p:spPr>
      </p:pic>
      <p:sp>
        <p:nvSpPr>
          <p:cNvPr id="4" name="Metin kutusu 4"/>
          <p:cNvSpPr txBox="1"/>
          <p:nvPr/>
        </p:nvSpPr>
        <p:spPr>
          <a:xfrm>
            <a:off x="1375415" y="3278962"/>
            <a:ext cx="1813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Abdulgaffar IŞIK</a:t>
            </a:r>
            <a:endParaRPr lang="en-US" dirty="0"/>
          </a:p>
        </p:txBody>
      </p:sp>
      <p:pic>
        <p:nvPicPr>
          <p:cNvPr id="5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0529" y="1612758"/>
            <a:ext cx="1558471" cy="1652956"/>
          </a:xfrm>
          <a:prstGeom prst="rect">
            <a:avLst/>
          </a:prstGeom>
        </p:spPr>
      </p:pic>
      <p:sp>
        <p:nvSpPr>
          <p:cNvPr id="6" name="Metin kutusu 6"/>
          <p:cNvSpPr txBox="1"/>
          <p:nvPr/>
        </p:nvSpPr>
        <p:spPr>
          <a:xfrm>
            <a:off x="5303522" y="3277957"/>
            <a:ext cx="1217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Ali OLĞAÇ</a:t>
            </a:r>
            <a:endParaRPr lang="en-US" dirty="0"/>
          </a:p>
        </p:txBody>
      </p:sp>
      <p:sp>
        <p:nvSpPr>
          <p:cNvPr id="7" name="Dikdörtgen 7"/>
          <p:cNvSpPr/>
          <p:nvPr/>
        </p:nvSpPr>
        <p:spPr>
          <a:xfrm>
            <a:off x="7968339" y="1695154"/>
            <a:ext cx="1815738" cy="14268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Metin kutusu 8"/>
          <p:cNvSpPr txBox="1"/>
          <p:nvPr/>
        </p:nvSpPr>
        <p:spPr>
          <a:xfrm>
            <a:off x="7864922" y="2118977"/>
            <a:ext cx="2006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 smtClean="0"/>
              <a:t>İş-Kur Elemanları</a:t>
            </a:r>
          </a:p>
          <a:p>
            <a:pPr algn="ctr"/>
            <a:r>
              <a:rPr lang="tr-TR" sz="2000" dirty="0"/>
              <a:t> </a:t>
            </a:r>
            <a:r>
              <a:rPr lang="tr-TR" sz="2000" dirty="0" smtClean="0"/>
              <a:t> ( 5 Kişi)</a:t>
            </a:r>
            <a:endParaRPr lang="en-US" sz="2000" dirty="0"/>
          </a:p>
        </p:txBody>
      </p:sp>
      <p:sp>
        <p:nvSpPr>
          <p:cNvPr id="9" name="Metin kutusu 5"/>
          <p:cNvSpPr txBox="1"/>
          <p:nvPr/>
        </p:nvSpPr>
        <p:spPr>
          <a:xfrm>
            <a:off x="385858" y="589761"/>
            <a:ext cx="1074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Arial" pitchFamily="34" charset="0"/>
                <a:cs typeface="Arial" pitchFamily="34" charset="0"/>
              </a:rPr>
              <a:t>HİZMETLİ PERSONEL</a:t>
            </a:r>
            <a:endParaRPr lang="tr-T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/>
          </p:nvPr>
        </p:nvGraphicFramePr>
        <p:xfrm>
          <a:off x="633048" y="1195758"/>
          <a:ext cx="10744700" cy="3705921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1483135">
                  <a:extLst>
                    <a:ext uri="{9D8B030D-6E8A-4147-A177-3AD203B41FA5}">
                      <a16:colId xmlns:a16="http://schemas.microsoft.com/office/drawing/2014/main" val="2259227488"/>
                    </a:ext>
                  </a:extLst>
                </a:gridCol>
                <a:gridCol w="1162594">
                  <a:extLst>
                    <a:ext uri="{9D8B030D-6E8A-4147-A177-3AD203B41FA5}">
                      <a16:colId xmlns:a16="http://schemas.microsoft.com/office/drawing/2014/main" val="4223437509"/>
                    </a:ext>
                  </a:extLst>
                </a:gridCol>
                <a:gridCol w="880129">
                  <a:extLst>
                    <a:ext uri="{9D8B030D-6E8A-4147-A177-3AD203B41FA5}">
                      <a16:colId xmlns:a16="http://schemas.microsoft.com/office/drawing/2014/main" val="3122721094"/>
                    </a:ext>
                  </a:extLst>
                </a:gridCol>
                <a:gridCol w="817144">
                  <a:extLst>
                    <a:ext uri="{9D8B030D-6E8A-4147-A177-3AD203B41FA5}">
                      <a16:colId xmlns:a16="http://schemas.microsoft.com/office/drawing/2014/main" val="2195774168"/>
                    </a:ext>
                  </a:extLst>
                </a:gridCol>
                <a:gridCol w="797733">
                  <a:extLst>
                    <a:ext uri="{9D8B030D-6E8A-4147-A177-3AD203B41FA5}">
                      <a16:colId xmlns:a16="http://schemas.microsoft.com/office/drawing/2014/main" val="2267010166"/>
                    </a:ext>
                  </a:extLst>
                </a:gridCol>
                <a:gridCol w="1136468">
                  <a:extLst>
                    <a:ext uri="{9D8B030D-6E8A-4147-A177-3AD203B41FA5}">
                      <a16:colId xmlns:a16="http://schemas.microsoft.com/office/drawing/2014/main" val="3796433342"/>
                    </a:ext>
                  </a:extLst>
                </a:gridCol>
                <a:gridCol w="1071155">
                  <a:extLst>
                    <a:ext uri="{9D8B030D-6E8A-4147-A177-3AD203B41FA5}">
                      <a16:colId xmlns:a16="http://schemas.microsoft.com/office/drawing/2014/main" val="823812468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2924153103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214798568"/>
                    </a:ext>
                  </a:extLst>
                </a:gridCol>
                <a:gridCol w="11887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098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Matematik 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Biyoloji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Kimya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Fizik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Coğrafya 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Sosyoloji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Tarih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Türk Dili ve Edebiyatı 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TOPLAM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9144872"/>
                  </a:ext>
                </a:extLst>
              </a:tr>
              <a:tr h="3237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Profesör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3980991"/>
                  </a:ext>
                </a:extLst>
              </a:tr>
              <a:tr h="3237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Doçent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6656384"/>
                  </a:ext>
                </a:extLst>
              </a:tr>
              <a:tr h="5716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Dr. </a:t>
                      </a:r>
                      <a:r>
                        <a:rPr lang="tr-TR" sz="160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Öğr</a:t>
                      </a: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 Üyesi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27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21084581"/>
                  </a:ext>
                </a:extLst>
              </a:tr>
              <a:tr h="5716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Öğretim Görevlisi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70765382"/>
                  </a:ext>
                </a:extLst>
              </a:tr>
              <a:tr h="7815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Araştırma Görevlisi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5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5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41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03730600"/>
                  </a:ext>
                </a:extLst>
              </a:tr>
              <a:tr h="3237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5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79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56630051"/>
                  </a:ext>
                </a:extLst>
              </a:tr>
            </a:tbl>
          </a:graphicData>
        </a:graphic>
      </p:graphicFrame>
      <p:sp>
        <p:nvSpPr>
          <p:cNvPr id="4" name="Metin kutusu 5"/>
          <p:cNvSpPr txBox="1"/>
          <p:nvPr/>
        </p:nvSpPr>
        <p:spPr>
          <a:xfrm>
            <a:off x="596878" y="618894"/>
            <a:ext cx="1074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Arial" pitchFamily="34" charset="0"/>
                <a:cs typeface="Arial" pitchFamily="34" charset="0"/>
              </a:rPr>
              <a:t>AKADEMİK PERSONEL DAĞILIMI</a:t>
            </a:r>
            <a:endParaRPr lang="tr-T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8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3516830"/>
              </p:ext>
            </p:extLst>
          </p:nvPr>
        </p:nvGraphicFramePr>
        <p:xfrm>
          <a:off x="1551468" y="1217858"/>
          <a:ext cx="8848578" cy="4204363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2465662">
                  <a:extLst>
                    <a:ext uri="{9D8B030D-6E8A-4147-A177-3AD203B41FA5}">
                      <a16:colId xmlns:a16="http://schemas.microsoft.com/office/drawing/2014/main" val="2259227488"/>
                    </a:ext>
                  </a:extLst>
                </a:gridCol>
                <a:gridCol w="2953404">
                  <a:extLst>
                    <a:ext uri="{9D8B030D-6E8A-4147-A177-3AD203B41FA5}">
                      <a16:colId xmlns:a16="http://schemas.microsoft.com/office/drawing/2014/main" val="4223437509"/>
                    </a:ext>
                  </a:extLst>
                </a:gridCol>
                <a:gridCol w="3429512">
                  <a:extLst>
                    <a:ext uri="{9D8B030D-6E8A-4147-A177-3AD203B41FA5}">
                      <a16:colId xmlns:a16="http://schemas.microsoft.com/office/drawing/2014/main" val="3122721094"/>
                    </a:ext>
                  </a:extLst>
                </a:gridCol>
              </a:tblGrid>
              <a:tr h="5345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Ünvan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600" b="1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Mevcut</a:t>
                      </a:r>
                      <a:r>
                        <a:rPr lang="tr-TR" sz="16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Olan Personel Sayısı</a:t>
                      </a:r>
                      <a:endParaRPr lang="tr-TR" sz="1600" b="1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600" b="1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İhtiyaç</a:t>
                      </a:r>
                      <a:r>
                        <a:rPr lang="tr-TR" sz="16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Duyulan Personel Sayısı</a:t>
                      </a:r>
                      <a:endParaRPr lang="tr-TR" sz="1600" b="1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9144872"/>
                  </a:ext>
                </a:extLst>
              </a:tr>
              <a:tr h="4843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Dekan Sekreteri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6656384"/>
                  </a:ext>
                </a:extLst>
              </a:tr>
              <a:tr h="5289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Öğrenci</a:t>
                      </a: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İşleri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21084581"/>
                  </a:ext>
                </a:extLst>
              </a:tr>
              <a:tr h="5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Personel-yazı</a:t>
                      </a: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İşleri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70765382"/>
                  </a:ext>
                </a:extLst>
              </a:tr>
              <a:tr h="455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Muhasebe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03730600"/>
                  </a:ext>
                </a:extLst>
              </a:tr>
              <a:tr h="5064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Taşınır</a:t>
                      </a: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 ve Satın Alma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0687155"/>
                  </a:ext>
                </a:extLst>
              </a:tr>
              <a:tr h="51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Bölüm</a:t>
                      </a: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Sekreteri</a:t>
                      </a: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1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4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4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56630051"/>
                  </a:ext>
                </a:extLst>
              </a:tr>
            </a:tbl>
          </a:graphicData>
        </a:graphic>
      </p:graphicFrame>
      <p:sp>
        <p:nvSpPr>
          <p:cNvPr id="6" name="Metin kutusu 5"/>
          <p:cNvSpPr txBox="1"/>
          <p:nvPr/>
        </p:nvSpPr>
        <p:spPr>
          <a:xfrm>
            <a:off x="1737361" y="592768"/>
            <a:ext cx="9626426" cy="461665"/>
          </a:xfrm>
          <a:prstGeom prst="rect">
            <a:avLst/>
          </a:prstGeom>
          <a:solidFill>
            <a:srgbClr val="EEC416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Arial" pitchFamily="34" charset="0"/>
                <a:cs typeface="Arial" pitchFamily="34" charset="0"/>
              </a:rPr>
              <a:t>MEVCUT VE İHTİYAÇ DUYULAN İDARİ PERSONEL DAĞILIMI</a:t>
            </a:r>
            <a:endParaRPr lang="tr-T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>
            <a:spLocks noGrp="1"/>
          </p:cNvSpPr>
          <p:nvPr>
            <p:ph type="title"/>
          </p:nvPr>
        </p:nvSpPr>
        <p:spPr>
          <a:xfrm>
            <a:off x="908538" y="2197936"/>
            <a:ext cx="10515600" cy="205452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Aft>
                <a:spcPts val="1200"/>
              </a:spcAft>
            </a:pPr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ARAŞTIRMA VE GELİŞTİRME (AR-GE) FAALİYETLERİ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023730" y="618700"/>
            <a:ext cx="95702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b="1" dirty="0">
                <a:latin typeface="Arial" pitchFamily="34" charset="0"/>
                <a:cs typeface="Arial" pitchFamily="34" charset="0"/>
              </a:rPr>
              <a:t>YÜKSEK LİSANS </a:t>
            </a:r>
            <a:r>
              <a:rPr lang="tr-TR" sz="2400" b="1" dirty="0" smtClean="0">
                <a:latin typeface="Arial" pitchFamily="34" charset="0"/>
                <a:cs typeface="Arial" pitchFamily="34" charset="0"/>
              </a:rPr>
              <a:t>PROGRAMLARI VE ÖĞRENCİ </a:t>
            </a:r>
            <a:r>
              <a:rPr lang="tr-TR" sz="2400" b="1" dirty="0">
                <a:latin typeface="Arial" pitchFamily="34" charset="0"/>
                <a:cs typeface="Arial" pitchFamily="34" charset="0"/>
              </a:rPr>
              <a:t>SAYILARI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462166"/>
              </p:ext>
            </p:extLst>
          </p:nvPr>
        </p:nvGraphicFramePr>
        <p:xfrm>
          <a:off x="2278005" y="1067302"/>
          <a:ext cx="8328043" cy="50901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768948">
                  <a:extLst>
                    <a:ext uri="{9D8B030D-6E8A-4147-A177-3AD203B41FA5}">
                      <a16:colId xmlns:a16="http://schemas.microsoft.com/office/drawing/2014/main" val="4117269188"/>
                    </a:ext>
                  </a:extLst>
                </a:gridCol>
                <a:gridCol w="3559095">
                  <a:extLst>
                    <a:ext uri="{9D8B030D-6E8A-4147-A177-3AD203B41FA5}">
                      <a16:colId xmlns:a16="http://schemas.microsoft.com/office/drawing/2014/main" val="963077998"/>
                    </a:ext>
                  </a:extLst>
                </a:gridCol>
              </a:tblGrid>
              <a:tr h="349476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Bölüm</a:t>
                      </a:r>
                      <a:endParaRPr lang="en-US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Öğrenci Sayıları</a:t>
                      </a:r>
                      <a:endParaRPr lang="en-US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930464"/>
                  </a:ext>
                </a:extLst>
              </a:tr>
              <a:tr h="576904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Matematik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Mezun Olan: 11</a:t>
                      </a:r>
                    </a:p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Devam Eden: 48</a:t>
                      </a:r>
                      <a:endParaRPr lang="en-US" sz="1600" b="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9064070"/>
                  </a:ext>
                </a:extLst>
              </a:tr>
              <a:tr h="562565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Fizik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Mezun Olan: 1</a:t>
                      </a:r>
                    </a:p>
                    <a:p>
                      <a:pPr algn="l"/>
                      <a:r>
                        <a:rPr lang="tr-TR" sz="1600" b="0" i="0" u="non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Devam Eden: 11</a:t>
                      </a:r>
                      <a:endParaRPr lang="en-US" sz="1600" b="0" i="0" u="non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4736754"/>
                  </a:ext>
                </a:extLst>
              </a:tr>
              <a:tr h="562565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Kimya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Mezun Olan: 12</a:t>
                      </a:r>
                    </a:p>
                    <a:p>
                      <a:pPr algn="l"/>
                      <a:r>
                        <a:rPr lang="tr-TR" sz="1600" b="0" i="0" u="non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Devam Eden: 29</a:t>
                      </a:r>
                      <a:endParaRPr lang="en-US" sz="1600" b="0" i="0" u="non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3517414"/>
                  </a:ext>
                </a:extLst>
              </a:tr>
              <a:tr h="562565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Biyoloji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Mezun Olan: 12</a:t>
                      </a:r>
                    </a:p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Devam Eden: 24</a:t>
                      </a:r>
                      <a:endParaRPr lang="en-US" sz="1600" b="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32901103"/>
                  </a:ext>
                </a:extLst>
              </a:tr>
              <a:tr h="562565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Tarih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Mezun Olan: 4</a:t>
                      </a:r>
                    </a:p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Devam Eden: 47</a:t>
                      </a:r>
                      <a:endParaRPr lang="en-US" sz="1600" b="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7357705"/>
                  </a:ext>
                </a:extLst>
              </a:tr>
              <a:tr h="562565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Türk Dili ve Edebiyatı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Mezun Olan: 4</a:t>
                      </a:r>
                    </a:p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Devam Eden: 42</a:t>
                      </a:r>
                      <a:endParaRPr lang="en-US" sz="1600" b="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4083339"/>
                  </a:ext>
                </a:extLst>
              </a:tr>
              <a:tr h="278172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Coğrafya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----</a:t>
                      </a:r>
                      <a:endParaRPr lang="en-US" sz="1600" b="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851128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Sosyoloji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----</a:t>
                      </a:r>
                      <a:endParaRPr lang="en-US" sz="1600" b="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1681312"/>
                  </a:ext>
                </a:extLst>
              </a:tr>
              <a:tr h="495886">
                <a:tc>
                  <a:txBody>
                    <a:bodyPr/>
                    <a:lstStyle/>
                    <a:p>
                      <a:r>
                        <a:rPr lang="tr-TR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1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Mezun Olan: 44</a:t>
                      </a:r>
                    </a:p>
                    <a:p>
                      <a:pPr algn="l"/>
                      <a:r>
                        <a:rPr lang="tr-TR" sz="1600" b="1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Devam Eden: 201</a:t>
                      </a:r>
                      <a:endParaRPr lang="en-US" sz="1600" b="1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16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689943" y="631763"/>
            <a:ext cx="7258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b="1" dirty="0" smtClean="0">
                <a:latin typeface="Arial" pitchFamily="34" charset="0"/>
                <a:cs typeface="Arial" pitchFamily="34" charset="0"/>
              </a:rPr>
              <a:t>DOKTORA PROGRAMI AÇMA ÇALIŞMALARI 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462166"/>
              </p:ext>
            </p:extLst>
          </p:nvPr>
        </p:nvGraphicFramePr>
        <p:xfrm>
          <a:off x="1820800" y="1851082"/>
          <a:ext cx="8328043" cy="207001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768948">
                  <a:extLst>
                    <a:ext uri="{9D8B030D-6E8A-4147-A177-3AD203B41FA5}">
                      <a16:colId xmlns:a16="http://schemas.microsoft.com/office/drawing/2014/main" val="4117269188"/>
                    </a:ext>
                  </a:extLst>
                </a:gridCol>
                <a:gridCol w="3559095">
                  <a:extLst>
                    <a:ext uri="{9D8B030D-6E8A-4147-A177-3AD203B41FA5}">
                      <a16:colId xmlns:a16="http://schemas.microsoft.com/office/drawing/2014/main" val="963077998"/>
                    </a:ext>
                  </a:extLst>
                </a:gridCol>
              </a:tblGrid>
              <a:tr h="349476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Bölüm</a:t>
                      </a:r>
                      <a:endParaRPr lang="en-US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Öğrenci Sayıları</a:t>
                      </a:r>
                      <a:endParaRPr lang="en-US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930464"/>
                  </a:ext>
                </a:extLst>
              </a:tr>
              <a:tr h="562565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Kimya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u="non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Enstitüye Başvuru</a:t>
                      </a:r>
                      <a:r>
                        <a:rPr lang="tr-TR" sz="1600" b="0" i="0" u="non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yapıldı</a:t>
                      </a:r>
                      <a:endParaRPr lang="en-US" sz="1600" b="0" i="0" u="non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3517414"/>
                  </a:ext>
                </a:extLst>
              </a:tr>
              <a:tr h="562565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Tarih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Başvuru yapma aşamasında</a:t>
                      </a:r>
                      <a:endParaRPr lang="en-US" sz="1600" b="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7357705"/>
                  </a:ext>
                </a:extLst>
              </a:tr>
              <a:tr h="562565">
                <a:tc>
                  <a:txBody>
                    <a:bodyPr/>
                    <a:lstStyle/>
                    <a:p>
                      <a:r>
                        <a:rPr lang="tr-TR" sz="16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Türk Dili Ve Edebiyatı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Başvuru yapma aşamasında</a:t>
                      </a:r>
                      <a:endParaRPr lang="en-US" sz="1600" b="0" i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endParaRPr lang="en-US" sz="1600" b="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40833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16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24296" y="597328"/>
            <a:ext cx="10097589" cy="446276"/>
          </a:xfrm>
          <a:prstGeom prst="rect">
            <a:avLst/>
          </a:prstGeom>
          <a:solidFill>
            <a:srgbClr val="EEC416"/>
          </a:solidFill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Bef>
                <a:spcPts val="1000"/>
              </a:spcBef>
              <a:defRPr/>
            </a:pPr>
            <a:r>
              <a:rPr lang="tr-TR" sz="2000" b="1" dirty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DİĞER ÜNİVERSİTELERDE EĞİTİM GÖREN ÖĞRETİM ELEMANLARININ DAĞILIMI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0862672"/>
              </p:ext>
            </p:extLst>
          </p:nvPr>
        </p:nvGraphicFramePr>
        <p:xfrm>
          <a:off x="3245618" y="1622811"/>
          <a:ext cx="5334660" cy="3626960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3038622">
                  <a:extLst>
                    <a:ext uri="{9D8B030D-6E8A-4147-A177-3AD203B41FA5}">
                      <a16:colId xmlns:a16="http://schemas.microsoft.com/office/drawing/2014/main" val="2259227488"/>
                    </a:ext>
                  </a:extLst>
                </a:gridCol>
                <a:gridCol w="2296038">
                  <a:extLst>
                    <a:ext uri="{9D8B030D-6E8A-4147-A177-3AD203B41FA5}">
                      <a16:colId xmlns:a16="http://schemas.microsoft.com/office/drawing/2014/main" val="4223437509"/>
                    </a:ext>
                  </a:extLst>
                </a:gridCol>
              </a:tblGrid>
              <a:tr h="5345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Eğitim Düzeyi ve Çeşidi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Sayı 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5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Yüksek Lisans 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9144872"/>
                  </a:ext>
                </a:extLst>
              </a:tr>
              <a:tr h="3251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Doktora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3980991"/>
                  </a:ext>
                </a:extLst>
              </a:tr>
              <a:tr h="4843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Doktora Sonrası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6656384"/>
                  </a:ext>
                </a:extLst>
              </a:tr>
              <a:tr h="5289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Yurt Dışı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 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21084581"/>
                  </a:ext>
                </a:extLst>
              </a:tr>
              <a:tr h="5024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Yabancı Dil 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70765382"/>
                  </a:ext>
                </a:extLst>
              </a:tr>
              <a:tr h="4550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03730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4" y="584265"/>
            <a:ext cx="7628413" cy="461665"/>
          </a:xfrm>
          <a:prstGeom prst="rect">
            <a:avLst/>
          </a:prstGeom>
          <a:solidFill>
            <a:srgbClr val="EEC416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latin typeface="Arial" pitchFamily="34" charset="0"/>
                <a:cs typeface="Arial" pitchFamily="34" charset="0"/>
              </a:rPr>
              <a:t>Hizmet, Bilim-Sanat, Teşvik ve Grup Başarı Ödülleri </a:t>
            </a:r>
            <a:endParaRPr lang="tr-TR" sz="2400" b="1" dirty="0"/>
          </a:p>
        </p:txBody>
      </p:sp>
      <p:graphicFrame>
        <p:nvGraphicFramePr>
          <p:cNvPr id="3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8245721"/>
              </p:ext>
            </p:extLst>
          </p:nvPr>
        </p:nvGraphicFramePr>
        <p:xfrm>
          <a:off x="1951629" y="1172650"/>
          <a:ext cx="8982017" cy="2133999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606919">
                  <a:extLst>
                    <a:ext uri="{9D8B030D-6E8A-4147-A177-3AD203B41FA5}">
                      <a16:colId xmlns:a16="http://schemas.microsoft.com/office/drawing/2014/main" val="3226321437"/>
                    </a:ext>
                  </a:extLst>
                </a:gridCol>
                <a:gridCol w="948510">
                  <a:extLst>
                    <a:ext uri="{9D8B030D-6E8A-4147-A177-3AD203B41FA5}">
                      <a16:colId xmlns:a16="http://schemas.microsoft.com/office/drawing/2014/main" val="3500146461"/>
                    </a:ext>
                  </a:extLst>
                </a:gridCol>
                <a:gridCol w="948510">
                  <a:extLst>
                    <a:ext uri="{9D8B030D-6E8A-4147-A177-3AD203B41FA5}">
                      <a16:colId xmlns:a16="http://schemas.microsoft.com/office/drawing/2014/main" val="2319066450"/>
                    </a:ext>
                  </a:extLst>
                </a:gridCol>
                <a:gridCol w="948510">
                  <a:extLst>
                    <a:ext uri="{9D8B030D-6E8A-4147-A177-3AD203B41FA5}">
                      <a16:colId xmlns:a16="http://schemas.microsoft.com/office/drawing/2014/main" val="318535511"/>
                    </a:ext>
                  </a:extLst>
                </a:gridCol>
                <a:gridCol w="1529568">
                  <a:extLst>
                    <a:ext uri="{9D8B030D-6E8A-4147-A177-3AD203B41FA5}">
                      <a16:colId xmlns:a16="http://schemas.microsoft.com/office/drawing/2014/main" val="2665501687"/>
                    </a:ext>
                  </a:extLst>
                </a:gridCol>
              </a:tblGrid>
              <a:tr h="7256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Ödül Türü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2016 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543354873"/>
                  </a:ext>
                </a:extLst>
              </a:tr>
              <a:tr h="4749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Akademik Yayın Teşvik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Ödülü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26653255"/>
                  </a:ext>
                </a:extLst>
              </a:tr>
              <a:tr h="4862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Araştırma Başarı Ödülü 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574851826"/>
                  </a:ext>
                </a:extLst>
              </a:tr>
              <a:tr h="447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255787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80756" y="636517"/>
            <a:ext cx="10018914" cy="400110"/>
          </a:xfrm>
          <a:prstGeom prst="rect">
            <a:avLst/>
          </a:prstGeom>
          <a:solidFill>
            <a:srgbClr val="EEC416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latin typeface="Arial" pitchFamily="34" charset="0"/>
                <a:cs typeface="Arial" pitchFamily="34" charset="0"/>
              </a:rPr>
              <a:t>Yurtdışı Sempozyum, Konferans ve Kongreye Katılım Sayısı ve Destek Miktarı</a:t>
            </a:r>
            <a:endParaRPr lang="tr-TR" sz="2000" b="1" dirty="0"/>
          </a:p>
        </p:txBody>
      </p:sp>
      <p:graphicFrame>
        <p:nvGraphicFramePr>
          <p:cNvPr id="3" name="Tabl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951496"/>
              </p:ext>
            </p:extLst>
          </p:nvPr>
        </p:nvGraphicFramePr>
        <p:xfrm>
          <a:off x="1780756" y="1994442"/>
          <a:ext cx="8601210" cy="2556120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1980628">
                  <a:extLst>
                    <a:ext uri="{9D8B030D-6E8A-4147-A177-3AD203B41FA5}">
                      <a16:colId xmlns:a16="http://schemas.microsoft.com/office/drawing/2014/main" val="1309625434"/>
                    </a:ext>
                  </a:extLst>
                </a:gridCol>
                <a:gridCol w="2904922">
                  <a:extLst>
                    <a:ext uri="{9D8B030D-6E8A-4147-A177-3AD203B41FA5}">
                      <a16:colId xmlns:a16="http://schemas.microsoft.com/office/drawing/2014/main" val="3876380554"/>
                    </a:ext>
                  </a:extLst>
                </a:gridCol>
                <a:gridCol w="3715660">
                  <a:extLst>
                    <a:ext uri="{9D8B030D-6E8A-4147-A177-3AD203B41FA5}">
                      <a16:colId xmlns:a16="http://schemas.microsoft.com/office/drawing/2014/main" val="3404054694"/>
                    </a:ext>
                  </a:extLst>
                </a:gridCol>
              </a:tblGrid>
              <a:tr h="7346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Yıl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Katılan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Kişi Sayısı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Destek </a:t>
                      </a: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Miktarı (TL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012931453"/>
                  </a:ext>
                </a:extLst>
              </a:tr>
              <a:tr h="6293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16.985 TL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416146053"/>
                  </a:ext>
                </a:extLst>
              </a:tr>
              <a:tr h="6293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24.000 TL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57687946"/>
                  </a:ext>
                </a:extLst>
              </a:tr>
              <a:tr h="562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17.636 TL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193555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506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15587" y="616020"/>
            <a:ext cx="9557660" cy="400110"/>
          </a:xfrm>
          <a:prstGeom prst="rect">
            <a:avLst/>
          </a:prstGeom>
          <a:solidFill>
            <a:srgbClr val="EEC416"/>
          </a:solidFill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latin typeface="Arial" pitchFamily="34" charset="0"/>
                <a:cs typeface="Arial" pitchFamily="34" charset="0"/>
              </a:rPr>
              <a:t>Yurtiçi Sempozyum, Konferans ve Kongreye Katılım Sayısı ve Destek </a:t>
            </a:r>
            <a:r>
              <a:rPr lang="tr-TR" sz="2000" b="1" dirty="0" smtClean="0">
                <a:latin typeface="Arial" pitchFamily="34" charset="0"/>
                <a:cs typeface="Arial" pitchFamily="34" charset="0"/>
              </a:rPr>
              <a:t>Miktarı</a:t>
            </a:r>
            <a:endParaRPr lang="en-US" sz="2000" dirty="0"/>
          </a:p>
        </p:txBody>
      </p:sp>
      <p:graphicFrame>
        <p:nvGraphicFramePr>
          <p:cNvPr id="3" name="Tabl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7994817"/>
              </p:ext>
            </p:extLst>
          </p:nvPr>
        </p:nvGraphicFramePr>
        <p:xfrm>
          <a:off x="1457192" y="1825625"/>
          <a:ext cx="9467557" cy="3041797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1586032">
                  <a:extLst>
                    <a:ext uri="{9D8B030D-6E8A-4147-A177-3AD203B41FA5}">
                      <a16:colId xmlns:a16="http://schemas.microsoft.com/office/drawing/2014/main" val="1309625434"/>
                    </a:ext>
                  </a:extLst>
                </a:gridCol>
                <a:gridCol w="2326181">
                  <a:extLst>
                    <a:ext uri="{9D8B030D-6E8A-4147-A177-3AD203B41FA5}">
                      <a16:colId xmlns:a16="http://schemas.microsoft.com/office/drawing/2014/main" val="3876380554"/>
                    </a:ext>
                  </a:extLst>
                </a:gridCol>
                <a:gridCol w="2579947">
                  <a:extLst>
                    <a:ext uri="{9D8B030D-6E8A-4147-A177-3AD203B41FA5}">
                      <a16:colId xmlns:a16="http://schemas.microsoft.com/office/drawing/2014/main" val="3044367867"/>
                    </a:ext>
                  </a:extLst>
                </a:gridCol>
                <a:gridCol w="2975397">
                  <a:extLst>
                    <a:ext uri="{9D8B030D-6E8A-4147-A177-3AD203B41FA5}">
                      <a16:colId xmlns:a16="http://schemas.microsoft.com/office/drawing/2014/main" val="3404054694"/>
                    </a:ext>
                  </a:extLst>
                </a:gridCol>
              </a:tblGrid>
              <a:tr h="8968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Yıl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Kongreye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Katılan Kişi Sayısı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Desteklenen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Kişi Sayısı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Destek Verilen Tutar(TL)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012931453"/>
                  </a:ext>
                </a:extLst>
              </a:tr>
              <a:tr h="6293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12.852,19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416146053"/>
                  </a:ext>
                </a:extLst>
              </a:tr>
              <a:tr h="6293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27.207,00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57687946"/>
                  </a:ext>
                </a:extLst>
              </a:tr>
              <a:tr h="6819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8.398,12</a:t>
                      </a: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TL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193555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404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754776" y="623891"/>
            <a:ext cx="7428413" cy="400110"/>
          </a:xfrm>
          <a:prstGeom prst="rect">
            <a:avLst/>
          </a:prstGeom>
          <a:solidFill>
            <a:srgbClr val="EEC416"/>
          </a:solidFill>
        </p:spPr>
        <p:txBody>
          <a:bodyPr wrap="square">
            <a:spAutoFit/>
          </a:bodyPr>
          <a:lstStyle/>
          <a:p>
            <a:pPr algn="ctr"/>
            <a:r>
              <a:rPr lang="tr-T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Öğretim </a:t>
            </a:r>
            <a:r>
              <a:rPr lang="tr-TR" sz="2000" b="1" dirty="0">
                <a:latin typeface="Arial" panose="020B0604020202020204" pitchFamily="34" charset="0"/>
                <a:cs typeface="Arial" panose="020B0604020202020204" pitchFamily="34" charset="0"/>
              </a:rPr>
              <a:t>Üyesi Başına Düşen Makale Sayıları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371685"/>
              </p:ext>
            </p:extLst>
          </p:nvPr>
        </p:nvGraphicFramePr>
        <p:xfrm>
          <a:off x="1308292" y="2019701"/>
          <a:ext cx="9678572" cy="2209923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5971379">
                  <a:extLst>
                    <a:ext uri="{9D8B030D-6E8A-4147-A177-3AD203B41FA5}">
                      <a16:colId xmlns:a16="http://schemas.microsoft.com/office/drawing/2014/main" val="182396035"/>
                    </a:ext>
                  </a:extLst>
                </a:gridCol>
                <a:gridCol w="1177188">
                  <a:extLst>
                    <a:ext uri="{9D8B030D-6E8A-4147-A177-3AD203B41FA5}">
                      <a16:colId xmlns:a16="http://schemas.microsoft.com/office/drawing/2014/main" val="2685438758"/>
                    </a:ext>
                  </a:extLst>
                </a:gridCol>
                <a:gridCol w="1177188">
                  <a:extLst>
                    <a:ext uri="{9D8B030D-6E8A-4147-A177-3AD203B41FA5}">
                      <a16:colId xmlns:a16="http://schemas.microsoft.com/office/drawing/2014/main" val="1283993621"/>
                    </a:ext>
                  </a:extLst>
                </a:gridCol>
                <a:gridCol w="1352817">
                  <a:extLst>
                    <a:ext uri="{9D8B030D-6E8A-4147-A177-3AD203B41FA5}">
                      <a16:colId xmlns:a16="http://schemas.microsoft.com/office/drawing/2014/main" val="2411174663"/>
                    </a:ext>
                  </a:extLst>
                </a:gridCol>
              </a:tblGrid>
              <a:tr h="424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2016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2017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2018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7128802"/>
                  </a:ext>
                </a:extLst>
              </a:tr>
              <a:tr h="6507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SSCI, SCI-</a:t>
                      </a:r>
                      <a:r>
                        <a:rPr lang="tr-TR" sz="1600" b="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Expanded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SCI, AHCI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Kapsamında Yayımlanan Makale Sayıları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581175755"/>
                  </a:ext>
                </a:extLst>
              </a:tr>
              <a:tr h="5627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Öğretim Üyesi Sayısı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471942734"/>
                  </a:ext>
                </a:extLst>
              </a:tr>
              <a:tr h="5720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Öğretim Üyesi Başına Düşen Makale Sayısı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1,59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1,07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1,06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906238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205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689464" y="623891"/>
            <a:ext cx="8630193" cy="400110"/>
          </a:xfrm>
          <a:prstGeom prst="rect">
            <a:avLst/>
          </a:prstGeom>
          <a:solidFill>
            <a:srgbClr val="EEC416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r-TR" sz="2000" b="1" dirty="0">
                <a:latin typeface="Arial" pitchFamily="34" charset="0"/>
                <a:cs typeface="Arial" pitchFamily="34" charset="0"/>
              </a:rPr>
              <a:t>Öğretim Elemanı (Öğretim Üyesi Hariç)  Başına Düşen Makale </a:t>
            </a:r>
            <a:r>
              <a:rPr lang="tr-TR" sz="2000" b="1" dirty="0" smtClean="0">
                <a:latin typeface="Arial" pitchFamily="34" charset="0"/>
                <a:cs typeface="Arial" pitchFamily="34" charset="0"/>
              </a:rPr>
              <a:t>Sayıları</a:t>
            </a:r>
            <a:endParaRPr lang="tr-TR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2737080"/>
              </p:ext>
            </p:extLst>
          </p:nvPr>
        </p:nvGraphicFramePr>
        <p:xfrm>
          <a:off x="1274308" y="2135121"/>
          <a:ext cx="9678572" cy="2362583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5971379">
                  <a:extLst>
                    <a:ext uri="{9D8B030D-6E8A-4147-A177-3AD203B41FA5}">
                      <a16:colId xmlns:a16="http://schemas.microsoft.com/office/drawing/2014/main" val="182396035"/>
                    </a:ext>
                  </a:extLst>
                </a:gridCol>
                <a:gridCol w="1177188">
                  <a:extLst>
                    <a:ext uri="{9D8B030D-6E8A-4147-A177-3AD203B41FA5}">
                      <a16:colId xmlns:a16="http://schemas.microsoft.com/office/drawing/2014/main" val="2685438758"/>
                    </a:ext>
                  </a:extLst>
                </a:gridCol>
                <a:gridCol w="1177188">
                  <a:extLst>
                    <a:ext uri="{9D8B030D-6E8A-4147-A177-3AD203B41FA5}">
                      <a16:colId xmlns:a16="http://schemas.microsoft.com/office/drawing/2014/main" val="1283993621"/>
                    </a:ext>
                  </a:extLst>
                </a:gridCol>
                <a:gridCol w="1352817">
                  <a:extLst>
                    <a:ext uri="{9D8B030D-6E8A-4147-A177-3AD203B41FA5}">
                      <a16:colId xmlns:a16="http://schemas.microsoft.com/office/drawing/2014/main" val="2411174663"/>
                    </a:ext>
                  </a:extLst>
                </a:gridCol>
              </a:tblGrid>
              <a:tr h="5518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</a:rPr>
                        <a:t> 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2016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7128802"/>
                  </a:ext>
                </a:extLst>
              </a:tr>
              <a:tr h="690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SSCI-SCI </a:t>
                      </a:r>
                      <a:r>
                        <a:rPr lang="tr-TR" sz="1600" b="0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Expanded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-SCI- AHCI Kapsamında Yayımlanan Makale Sayıları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58117575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Öğretim Elemanı Sayısı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471942734"/>
                  </a:ext>
                </a:extLst>
              </a:tr>
              <a:tr h="5720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Öğretim Elemanı Başına Düşen Makale Sayısı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0,16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0,04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0,27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906238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824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687617" y="631763"/>
            <a:ext cx="72343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r-TR" sz="2400" b="1" dirty="0">
                <a:latin typeface="Arial" pitchFamily="34" charset="0"/>
                <a:cs typeface="Arial" pitchFamily="34" charset="0"/>
              </a:rPr>
              <a:t>Yayımlanan Diğer Makale Sayıları</a:t>
            </a:r>
            <a:endParaRPr lang="tr-TR" sz="24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348601"/>
              </p:ext>
            </p:extLst>
          </p:nvPr>
        </p:nvGraphicFramePr>
        <p:xfrm>
          <a:off x="1871044" y="1744361"/>
          <a:ext cx="8595361" cy="2643527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5111597">
                  <a:extLst>
                    <a:ext uri="{9D8B030D-6E8A-4147-A177-3AD203B41FA5}">
                      <a16:colId xmlns:a16="http://schemas.microsoft.com/office/drawing/2014/main" val="1175002473"/>
                    </a:ext>
                  </a:extLst>
                </a:gridCol>
                <a:gridCol w="1128763">
                  <a:extLst>
                    <a:ext uri="{9D8B030D-6E8A-4147-A177-3AD203B41FA5}">
                      <a16:colId xmlns:a16="http://schemas.microsoft.com/office/drawing/2014/main" val="3226169667"/>
                    </a:ext>
                  </a:extLst>
                </a:gridCol>
                <a:gridCol w="1111217">
                  <a:extLst>
                    <a:ext uri="{9D8B030D-6E8A-4147-A177-3AD203B41FA5}">
                      <a16:colId xmlns:a16="http://schemas.microsoft.com/office/drawing/2014/main" val="3898404855"/>
                    </a:ext>
                  </a:extLst>
                </a:gridCol>
                <a:gridCol w="1243784">
                  <a:extLst>
                    <a:ext uri="{9D8B030D-6E8A-4147-A177-3AD203B41FA5}">
                      <a16:colId xmlns:a16="http://schemas.microsoft.com/office/drawing/2014/main" val="3182719972"/>
                    </a:ext>
                  </a:extLst>
                </a:gridCol>
              </a:tblGrid>
              <a:tr h="6182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2016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02458804"/>
                  </a:ext>
                </a:extLst>
              </a:tr>
              <a:tr h="4032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Uluslararası Hakemli Dergiler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59505590"/>
                  </a:ext>
                </a:extLst>
              </a:tr>
              <a:tr h="4032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Uluslararası Hakemsiz Dergiler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666516458"/>
                  </a:ext>
                </a:extLst>
              </a:tr>
              <a:tr h="4032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Ulusal Hakemli Dergiler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139990595"/>
                  </a:ext>
                </a:extLst>
              </a:tr>
              <a:tr h="4032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Ulusal Hakemsiz Dergiler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00702341"/>
                  </a:ext>
                </a:extLst>
              </a:tr>
              <a:tr h="4121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586700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01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667390" y="618700"/>
            <a:ext cx="7254541" cy="461665"/>
          </a:xfrm>
          <a:prstGeom prst="rect">
            <a:avLst/>
          </a:prstGeom>
          <a:solidFill>
            <a:srgbClr val="EEC416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r-TR" sz="2400" b="1" dirty="0">
                <a:latin typeface="Arial" pitchFamily="34" charset="0"/>
                <a:cs typeface="Arial" pitchFamily="34" charset="0"/>
              </a:rPr>
              <a:t>Yayımlanan Bildiri Sayıları</a:t>
            </a:r>
            <a:endParaRPr lang="tr-TR" sz="2400" b="1" dirty="0">
              <a:solidFill>
                <a:srgbClr val="00206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4170732"/>
              </p:ext>
            </p:extLst>
          </p:nvPr>
        </p:nvGraphicFramePr>
        <p:xfrm>
          <a:off x="2019912" y="1713081"/>
          <a:ext cx="8595361" cy="2643527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5111597">
                  <a:extLst>
                    <a:ext uri="{9D8B030D-6E8A-4147-A177-3AD203B41FA5}">
                      <a16:colId xmlns:a16="http://schemas.microsoft.com/office/drawing/2014/main" val="1175002473"/>
                    </a:ext>
                  </a:extLst>
                </a:gridCol>
                <a:gridCol w="1128763">
                  <a:extLst>
                    <a:ext uri="{9D8B030D-6E8A-4147-A177-3AD203B41FA5}">
                      <a16:colId xmlns:a16="http://schemas.microsoft.com/office/drawing/2014/main" val="3226169667"/>
                    </a:ext>
                  </a:extLst>
                </a:gridCol>
                <a:gridCol w="1111217">
                  <a:extLst>
                    <a:ext uri="{9D8B030D-6E8A-4147-A177-3AD203B41FA5}">
                      <a16:colId xmlns:a16="http://schemas.microsoft.com/office/drawing/2014/main" val="3898404855"/>
                    </a:ext>
                  </a:extLst>
                </a:gridCol>
                <a:gridCol w="1243784">
                  <a:extLst>
                    <a:ext uri="{9D8B030D-6E8A-4147-A177-3AD203B41FA5}">
                      <a16:colId xmlns:a16="http://schemas.microsoft.com/office/drawing/2014/main" val="3182719972"/>
                    </a:ext>
                  </a:extLst>
                </a:gridCol>
              </a:tblGrid>
              <a:tr h="6182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2016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02458804"/>
                  </a:ext>
                </a:extLst>
              </a:tr>
              <a:tr h="4032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Uluslararası Poster Bildiri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59505590"/>
                  </a:ext>
                </a:extLst>
              </a:tr>
              <a:tr h="4032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Uluslararası Sözlü Bildiri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666516458"/>
                  </a:ext>
                </a:extLst>
              </a:tr>
              <a:tr h="4032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Ulusal Poster Bildiri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139990595"/>
                  </a:ext>
                </a:extLst>
              </a:tr>
              <a:tr h="4032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Ulusal Sözlü Bildiri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00702341"/>
                  </a:ext>
                </a:extLst>
              </a:tr>
              <a:tr h="4121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115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586700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870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562117" y="-191069"/>
            <a:ext cx="10639579" cy="1193151"/>
          </a:xfrm>
        </p:spPr>
        <p:txBody>
          <a:bodyPr>
            <a:normAutofit/>
          </a:bodyPr>
          <a:lstStyle/>
          <a:p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2018’de Gerçekleştirilen Sosyal ve Kültürel Etkinlikler</a:t>
            </a:r>
            <a:endParaRPr lang="tr-T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1562117" y="576198"/>
            <a:ext cx="74065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b="1" dirty="0"/>
              <a:t>Coğrafya Bölümü Marmara ve Ege Bölgesi Gezisi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5593"/>
            <a:ext cx="3986190" cy="288613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222" y="1105593"/>
            <a:ext cx="4038597" cy="2886132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703" y="1105593"/>
            <a:ext cx="3304006" cy="2886132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693" y="4275840"/>
            <a:ext cx="3333016" cy="258216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99363" y="3481699"/>
            <a:ext cx="2608190" cy="419647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3857" y="3565667"/>
            <a:ext cx="2582160" cy="400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30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149629"/>
            <a:ext cx="12192000" cy="1379913"/>
          </a:xfrm>
        </p:spPr>
        <p:txBody>
          <a:bodyPr>
            <a:normAutofit/>
          </a:bodyPr>
          <a:lstStyle/>
          <a:p>
            <a:r>
              <a:rPr lang="tr-TR" sz="2400" b="1" dirty="0" smtClean="0"/>
              <a:t>                                     Tarih Topluluğu Kan Bağışı Kampanyası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1030778"/>
            <a:ext cx="3240405" cy="502920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279" y="2128057"/>
            <a:ext cx="4664998" cy="343640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276" y="2128057"/>
            <a:ext cx="4369724" cy="34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4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3034144" y="365126"/>
            <a:ext cx="8319655" cy="881784"/>
          </a:xfrm>
        </p:spPr>
        <p:txBody>
          <a:bodyPr>
            <a:normAutofit/>
          </a:bodyPr>
          <a:lstStyle/>
          <a:p>
            <a:r>
              <a:rPr lang="tr-TR" sz="2400" b="1" dirty="0" smtClean="0"/>
              <a:t>Coğrafya Bölümü </a:t>
            </a:r>
            <a:r>
              <a:rPr lang="tr-TR" sz="2400" b="1" dirty="0" err="1" smtClean="0"/>
              <a:t>Alkumru</a:t>
            </a:r>
            <a:r>
              <a:rPr lang="tr-TR" sz="2400" b="1" dirty="0" smtClean="0"/>
              <a:t> Baraj Gezisi</a:t>
            </a:r>
            <a:endParaRPr lang="tr-TR" sz="2400" b="1" dirty="0"/>
          </a:p>
        </p:txBody>
      </p:sp>
      <p:pic>
        <p:nvPicPr>
          <p:cNvPr id="1026" name="Picture 2" descr="http://cografya.siirt.edu.tr/foto/aktivite/alkumru-hes-ziyareti-1-siirt-201810231734138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9" y="1246910"/>
            <a:ext cx="7290262" cy="482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21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583140" y="182243"/>
            <a:ext cx="10593629" cy="1325563"/>
          </a:xfrm>
        </p:spPr>
        <p:txBody>
          <a:bodyPr>
            <a:normAutofit/>
          </a:bodyPr>
          <a:lstStyle/>
          <a:p>
            <a:r>
              <a:rPr lang="tr-TR" sz="2400" dirty="0" smtClean="0">
                <a:latin typeface="Arial" pitchFamily="34" charset="0"/>
                <a:cs typeface="Arial" pitchFamily="34" charset="0"/>
              </a:rPr>
              <a:t>2019 Yılı Planlanan Akademik ve Sosyal Faaliyetler</a:t>
            </a:r>
            <a:endParaRPr lang="tr-T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838200" y="1091821"/>
            <a:ext cx="10515600" cy="49268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 smtClean="0"/>
              <a:t>AKADEMİK</a:t>
            </a:r>
          </a:p>
          <a:p>
            <a:r>
              <a:rPr lang="tr-TR" b="1" dirty="0" smtClean="0"/>
              <a:t>İstiklal Marşı’nın 98. Yılında Mehmet Akif Ersoy’u Anma Etkinliği </a:t>
            </a:r>
            <a:r>
              <a:rPr lang="tr-TR" dirty="0" smtClean="0"/>
              <a:t>- 14 Mart 2019 - Mühendislik Konferans Salonu – Saat: 14:00</a:t>
            </a:r>
          </a:p>
          <a:p>
            <a:r>
              <a:rPr lang="tr-TR" b="1" dirty="0" smtClean="0"/>
              <a:t>2019 Fuat Sezgin Yılı Paneli ve Sergisi </a:t>
            </a:r>
            <a:r>
              <a:rPr lang="tr-TR" dirty="0" smtClean="0"/>
              <a:t>– 14 Nisan 2019 – Fuat Sezgin Konferans Salonu – Saat 14: 00</a:t>
            </a:r>
          </a:p>
          <a:p>
            <a:endParaRPr lang="tr-TR" dirty="0" smtClean="0"/>
          </a:p>
          <a:p>
            <a:pPr marL="0" indent="0">
              <a:buNone/>
            </a:pPr>
            <a:r>
              <a:rPr lang="tr-TR" b="1" dirty="0" smtClean="0"/>
              <a:t>SOSYAL</a:t>
            </a:r>
          </a:p>
          <a:p>
            <a:r>
              <a:rPr lang="tr-TR" b="1" dirty="0" smtClean="0"/>
              <a:t>Kızılay Kan Bağışı Etkinliği</a:t>
            </a:r>
            <a:r>
              <a:rPr lang="tr-TR" dirty="0" smtClean="0"/>
              <a:t>: Nisan 2019</a:t>
            </a:r>
          </a:p>
          <a:p>
            <a:r>
              <a:rPr lang="tr-TR" b="1" dirty="0" smtClean="0"/>
              <a:t>Doğu Anadolu Tarihi ve Kültürel Gezisi</a:t>
            </a:r>
            <a:r>
              <a:rPr lang="tr-TR" dirty="0" smtClean="0"/>
              <a:t>: 20-23 Nisan 2019</a:t>
            </a:r>
          </a:p>
          <a:p>
            <a:r>
              <a:rPr lang="tr-TR" b="1" dirty="0" smtClean="0"/>
              <a:t>Karadeniz Bölgesi Arazi Gezisi</a:t>
            </a:r>
            <a:r>
              <a:rPr lang="tr-TR" dirty="0" smtClean="0"/>
              <a:t>: Nisan 2019</a:t>
            </a:r>
          </a:p>
          <a:p>
            <a:endParaRPr lang="tr-TR" dirty="0" smtClean="0"/>
          </a:p>
          <a:p>
            <a:pPr>
              <a:buNone/>
            </a:pPr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867988" y="2290745"/>
            <a:ext cx="80859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latin typeface="Arial" panose="020B0604020202020204" pitchFamily="34" charset="0"/>
                <a:cs typeface="Arial" panose="020B0604020202020204" pitchFamily="34" charset="0"/>
              </a:rPr>
              <a:t>Bölümler ve Öğrenci Bilgileri</a:t>
            </a:r>
          </a:p>
        </p:txBody>
      </p:sp>
    </p:spTree>
    <p:extLst>
      <p:ext uri="{BB962C8B-B14F-4D97-AF65-F5344CB8AC3E}">
        <p14:creationId xmlns:p14="http://schemas.microsoft.com/office/powerpoint/2010/main" val="187131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637749" y="631762"/>
            <a:ext cx="65526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r-TR" sz="2400" b="1" dirty="0">
                <a:latin typeface="Arial" pitchFamily="34" charset="0"/>
                <a:cs typeface="Arial" pitchFamily="34" charset="0"/>
              </a:rPr>
              <a:t>Aktif Olan/Olmayan Bölümler</a:t>
            </a:r>
            <a:endParaRPr lang="tr-TR" sz="24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graphicFrame>
        <p:nvGraphicFramePr>
          <p:cNvPr id="5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9720521"/>
              </p:ext>
            </p:extLst>
          </p:nvPr>
        </p:nvGraphicFramePr>
        <p:xfrm>
          <a:off x="1280188" y="1243002"/>
          <a:ext cx="9664505" cy="4065541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456639">
                  <a:extLst>
                    <a:ext uri="{9D8B030D-6E8A-4147-A177-3AD203B41FA5}">
                      <a16:colId xmlns:a16="http://schemas.microsoft.com/office/drawing/2014/main" val="3574609128"/>
                    </a:ext>
                  </a:extLst>
                </a:gridCol>
                <a:gridCol w="5207866">
                  <a:extLst>
                    <a:ext uri="{9D8B030D-6E8A-4147-A177-3AD203B41FA5}">
                      <a16:colId xmlns:a16="http://schemas.microsoft.com/office/drawing/2014/main" val="2407830173"/>
                    </a:ext>
                  </a:extLst>
                </a:gridCol>
              </a:tblGrid>
              <a:tr h="759634">
                <a:tc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Aktif Olan Bölümler 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Aktif Olmayan Bölümler 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630267253"/>
                  </a:ext>
                </a:extLst>
              </a:tr>
              <a:tr h="4038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Matematik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Psikoloji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22733427"/>
                  </a:ext>
                </a:extLst>
              </a:tr>
              <a:tr h="4473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Fizik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Doğu Dilleri ve Edebiyatı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982162209"/>
                  </a:ext>
                </a:extLst>
              </a:tr>
              <a:tr h="3783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Kimya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Batı Dilleri ve Edebiyatı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292285875"/>
                  </a:ext>
                </a:extLst>
              </a:tr>
              <a:tr h="3948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anose="020F0502020204030204" pitchFamily="34" charset="0"/>
                          <a:cs typeface="Arial" pitchFamily="34" charset="0"/>
                        </a:rPr>
                        <a:t>Biyoloji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02039700"/>
                  </a:ext>
                </a:extLst>
              </a:tr>
              <a:tr h="341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Tarih ( N.Ö ve İ.Ö )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514571223"/>
                  </a:ext>
                </a:extLst>
              </a:tr>
              <a:tr h="4397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Sosyoloji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640520647"/>
                  </a:ext>
                </a:extLst>
              </a:tr>
              <a:tr h="4666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Coğrafya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856631513"/>
                  </a:ext>
                </a:extLst>
              </a:tr>
              <a:tr h="433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Türk Dili ve 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Edebiyatı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140782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550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768567" y="618700"/>
            <a:ext cx="66700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2400" b="1" dirty="0" bmk="_Toc417904574">
                <a:latin typeface="Arial" panose="020B0604020202020204" pitchFamily="34" charset="0"/>
                <a:cs typeface="Arial" panose="020B0604020202020204" pitchFamily="34" charset="0"/>
              </a:rPr>
              <a:t>LİSANS ÖĞRENCİ SAYILARI</a:t>
            </a:r>
            <a:endParaRPr lang="tr-TR" altLang="tr-T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888685"/>
              </p:ext>
            </p:extLst>
          </p:nvPr>
        </p:nvGraphicFramePr>
        <p:xfrm>
          <a:off x="1186902" y="1333079"/>
          <a:ext cx="8510931" cy="443131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3290171">
                  <a:extLst>
                    <a:ext uri="{9D8B030D-6E8A-4147-A177-3AD203B41FA5}">
                      <a16:colId xmlns:a16="http://schemas.microsoft.com/office/drawing/2014/main" val="442595952"/>
                    </a:ext>
                  </a:extLst>
                </a:gridCol>
                <a:gridCol w="1305192">
                  <a:extLst>
                    <a:ext uri="{9D8B030D-6E8A-4147-A177-3AD203B41FA5}">
                      <a16:colId xmlns:a16="http://schemas.microsoft.com/office/drawing/2014/main" val="1479038489"/>
                    </a:ext>
                  </a:extLst>
                </a:gridCol>
                <a:gridCol w="1957784">
                  <a:extLst>
                    <a:ext uri="{9D8B030D-6E8A-4147-A177-3AD203B41FA5}">
                      <a16:colId xmlns:a16="http://schemas.microsoft.com/office/drawing/2014/main" val="1073728742"/>
                    </a:ext>
                  </a:extLst>
                </a:gridCol>
                <a:gridCol w="1957784">
                  <a:extLst>
                    <a:ext uri="{9D8B030D-6E8A-4147-A177-3AD203B41FA5}">
                      <a16:colId xmlns:a16="http://schemas.microsoft.com/office/drawing/2014/main" val="3508326134"/>
                    </a:ext>
                  </a:extLst>
                </a:gridCol>
              </a:tblGrid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Bölüm</a:t>
                      </a:r>
                      <a:endParaRPr lang="tr-TR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Kız</a:t>
                      </a:r>
                      <a:endParaRPr lang="tr-TR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Erkek</a:t>
                      </a:r>
                      <a:endParaRPr lang="tr-TR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8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1784563847"/>
                  </a:ext>
                </a:extLst>
              </a:tr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Matematik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3190252251"/>
                  </a:ext>
                </a:extLst>
              </a:tr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Kimya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79211878"/>
                  </a:ext>
                </a:extLst>
              </a:tr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Biyoloji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2501909958"/>
                  </a:ext>
                </a:extLst>
              </a:tr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Coğrafya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132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112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249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1365761272"/>
                  </a:ext>
                </a:extLst>
              </a:tr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Sosyoloji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155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220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1267206130"/>
                  </a:ext>
                </a:extLst>
              </a:tr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Tarih (N.Ö.)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120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144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264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1022170213"/>
                  </a:ext>
                </a:extLst>
              </a:tr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Tarih (İ.Ö.)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137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220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2816307843"/>
                  </a:ext>
                </a:extLst>
              </a:tr>
              <a:tr h="4180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Türk Dili ve Ed.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148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223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1718321167"/>
                  </a:ext>
                </a:extLst>
              </a:tr>
              <a:tr h="66857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6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661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583</a:t>
                      </a:r>
                      <a:endParaRPr lang="tr-TR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1244</a:t>
                      </a:r>
                      <a:endParaRPr lang="tr-TR" sz="16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952" marR="8952" marT="8952" marB="0" anchor="ctr"/>
                </a:tc>
                <a:extLst>
                  <a:ext uri="{0D108BD9-81ED-4DB2-BD59-A6C34878D82A}">
                    <a16:rowId xmlns:a16="http://schemas.microsoft.com/office/drawing/2014/main" val="2020701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82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592462" y="631762"/>
            <a:ext cx="73425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</a:pPr>
            <a:r>
              <a:rPr lang="tr-TR" sz="2400" b="1" dirty="0">
                <a:latin typeface="Arial" pitchFamily="34" charset="0"/>
                <a:cs typeface="Arial" pitchFamily="34" charset="0"/>
              </a:rPr>
              <a:t>Öğrencilerin Geldikleri İllere Göre Dağılımı</a:t>
            </a:r>
            <a:endParaRPr lang="tr-TR" sz="24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61265" y="1387821"/>
            <a:ext cx="8477796" cy="3836862"/>
          </a:xfrm>
        </p:spPr>
        <p:txBody>
          <a:bodyPr/>
          <a:lstStyle/>
          <a:p>
            <a:endParaRPr lang="tr-TR" dirty="0"/>
          </a:p>
        </p:txBody>
      </p:sp>
      <p:graphicFrame>
        <p:nvGraphicFramePr>
          <p:cNvPr id="6" name="İçerik Yer Tutucusu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07015"/>
              </p:ext>
            </p:extLst>
          </p:nvPr>
        </p:nvGraphicFramePr>
        <p:xfrm>
          <a:off x="1361265" y="1387820"/>
          <a:ext cx="8477795" cy="3836862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2261442">
                  <a:extLst>
                    <a:ext uri="{9D8B030D-6E8A-4147-A177-3AD203B41FA5}">
                      <a16:colId xmlns:a16="http://schemas.microsoft.com/office/drawing/2014/main" val="2239520010"/>
                    </a:ext>
                  </a:extLst>
                </a:gridCol>
                <a:gridCol w="2813538">
                  <a:extLst>
                    <a:ext uri="{9D8B030D-6E8A-4147-A177-3AD203B41FA5}">
                      <a16:colId xmlns:a16="http://schemas.microsoft.com/office/drawing/2014/main" val="2103366120"/>
                    </a:ext>
                  </a:extLst>
                </a:gridCol>
                <a:gridCol w="3402815">
                  <a:extLst>
                    <a:ext uri="{9D8B030D-6E8A-4147-A177-3AD203B41FA5}">
                      <a16:colId xmlns:a16="http://schemas.microsoft.com/office/drawing/2014/main" val="775348954"/>
                    </a:ext>
                  </a:extLst>
                </a:gridCol>
              </a:tblGrid>
              <a:tr h="553433"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Öğrenci Sayısı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Yüzdelik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751547716"/>
                  </a:ext>
                </a:extLst>
              </a:tr>
              <a:tr h="468154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Siirt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477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372695833"/>
                  </a:ext>
                </a:extLst>
              </a:tr>
              <a:tr h="395706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Diyarbakır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628641987"/>
                  </a:ext>
                </a:extLst>
              </a:tr>
              <a:tr h="33892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Şanlıurfa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5,7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162503703"/>
                  </a:ext>
                </a:extLst>
              </a:tr>
              <a:tr h="3961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Mardin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488734641"/>
                  </a:ext>
                </a:extLst>
              </a:tr>
              <a:tr h="3989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Batman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6,5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687675777"/>
                  </a:ext>
                </a:extLst>
              </a:tr>
              <a:tr h="3842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Diğer 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İller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20,2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284118665"/>
                  </a:ext>
                </a:extLst>
              </a:tr>
              <a:tr h="5056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Yabancı</a:t>
                      </a: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Uyruklular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662127347"/>
                  </a:ext>
                </a:extLst>
              </a:tr>
              <a:tr h="395706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1244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00"/>
                        </a:spcBef>
                        <a:spcAft>
                          <a:spcPts val="120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8780014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225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693859" y="631762"/>
            <a:ext cx="72150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b="1" dirty="0">
                <a:latin typeface="Arial" pitchFamily="34" charset="0"/>
                <a:cs typeface="Arial" pitchFamily="34" charset="0"/>
              </a:rPr>
              <a:t>Öğrenci Kontenjanları ve Doluluk Oranı</a:t>
            </a:r>
            <a:endParaRPr lang="tr-TR" sz="2400" b="1" dirty="0"/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716260"/>
              </p:ext>
            </p:extLst>
          </p:nvPr>
        </p:nvGraphicFramePr>
        <p:xfrm>
          <a:off x="862148" y="1226928"/>
          <a:ext cx="10156903" cy="4813852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2099895">
                  <a:extLst>
                    <a:ext uri="{9D8B030D-6E8A-4147-A177-3AD203B41FA5}">
                      <a16:colId xmlns:a16="http://schemas.microsoft.com/office/drawing/2014/main" val="47046338"/>
                    </a:ext>
                  </a:extLst>
                </a:gridCol>
                <a:gridCol w="739629">
                  <a:extLst>
                    <a:ext uri="{9D8B030D-6E8A-4147-A177-3AD203B41FA5}">
                      <a16:colId xmlns:a16="http://schemas.microsoft.com/office/drawing/2014/main" val="534450191"/>
                    </a:ext>
                  </a:extLst>
                </a:gridCol>
                <a:gridCol w="739629">
                  <a:extLst>
                    <a:ext uri="{9D8B030D-6E8A-4147-A177-3AD203B41FA5}">
                      <a16:colId xmlns:a16="http://schemas.microsoft.com/office/drawing/2014/main" val="481919036"/>
                    </a:ext>
                  </a:extLst>
                </a:gridCol>
                <a:gridCol w="739629">
                  <a:extLst>
                    <a:ext uri="{9D8B030D-6E8A-4147-A177-3AD203B41FA5}">
                      <a16:colId xmlns:a16="http://schemas.microsoft.com/office/drawing/2014/main" val="3021198940"/>
                    </a:ext>
                  </a:extLst>
                </a:gridCol>
                <a:gridCol w="739629">
                  <a:extLst>
                    <a:ext uri="{9D8B030D-6E8A-4147-A177-3AD203B41FA5}">
                      <a16:colId xmlns:a16="http://schemas.microsoft.com/office/drawing/2014/main" val="3664889614"/>
                    </a:ext>
                  </a:extLst>
                </a:gridCol>
                <a:gridCol w="739629">
                  <a:extLst>
                    <a:ext uri="{9D8B030D-6E8A-4147-A177-3AD203B41FA5}">
                      <a16:colId xmlns:a16="http://schemas.microsoft.com/office/drawing/2014/main" val="3598232505"/>
                    </a:ext>
                  </a:extLst>
                </a:gridCol>
                <a:gridCol w="739629">
                  <a:extLst>
                    <a:ext uri="{9D8B030D-6E8A-4147-A177-3AD203B41FA5}">
                      <a16:colId xmlns:a16="http://schemas.microsoft.com/office/drawing/2014/main" val="2874041521"/>
                    </a:ext>
                  </a:extLst>
                </a:gridCol>
                <a:gridCol w="914277">
                  <a:extLst>
                    <a:ext uri="{9D8B030D-6E8A-4147-A177-3AD203B41FA5}">
                      <a16:colId xmlns:a16="http://schemas.microsoft.com/office/drawing/2014/main" val="2661925753"/>
                    </a:ext>
                  </a:extLst>
                </a:gridCol>
                <a:gridCol w="914277">
                  <a:extLst>
                    <a:ext uri="{9D8B030D-6E8A-4147-A177-3AD203B41FA5}">
                      <a16:colId xmlns:a16="http://schemas.microsoft.com/office/drawing/2014/main" val="1704101673"/>
                    </a:ext>
                  </a:extLst>
                </a:gridCol>
                <a:gridCol w="895340">
                  <a:extLst>
                    <a:ext uri="{9D8B030D-6E8A-4147-A177-3AD203B41FA5}">
                      <a16:colId xmlns:a16="http://schemas.microsoft.com/office/drawing/2014/main" val="3180447647"/>
                    </a:ext>
                  </a:extLst>
                </a:gridCol>
                <a:gridCol w="895340">
                  <a:extLst>
                    <a:ext uri="{9D8B030D-6E8A-4147-A177-3AD203B41FA5}">
                      <a16:colId xmlns:a16="http://schemas.microsoft.com/office/drawing/2014/main" val="3630137062"/>
                    </a:ext>
                  </a:extLst>
                </a:gridCol>
              </a:tblGrid>
              <a:tr h="101221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Bölüm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ÖSYM Kontenjanı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ÖSYM Sonucu Yerleşen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Kayıt Yaptıran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Boş Kontenjan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Doluluk Oranı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5163753"/>
                  </a:ext>
                </a:extLst>
              </a:tr>
              <a:tr h="82593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YGS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LYS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YGS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LYS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YGS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LYS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YGS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LYS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YGS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LYS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160670358"/>
                  </a:ext>
                </a:extLst>
              </a:tr>
              <a:tr h="4252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Sosyoloji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%60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912194626"/>
                  </a:ext>
                </a:extLst>
              </a:tr>
              <a:tr h="4557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Coğrafya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67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%103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751536367"/>
                  </a:ext>
                </a:extLst>
              </a:tr>
              <a:tr h="6748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Türk Dili ve Edebiyatı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103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338004223"/>
                  </a:ext>
                </a:extLst>
              </a:tr>
              <a:tr h="4463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Tarih(N.Ö)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69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045359736"/>
                  </a:ext>
                </a:extLst>
              </a:tr>
              <a:tr h="4463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Tarih(İ.Ö)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74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tr-TR" sz="1600" b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489251559"/>
                  </a:ext>
                </a:extLst>
              </a:tr>
              <a:tr h="527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tr-TR" sz="16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316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%93,60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723105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868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724298" y="623891"/>
            <a:ext cx="8177348" cy="400110"/>
          </a:xfrm>
          <a:prstGeom prst="rect">
            <a:avLst/>
          </a:prstGeom>
          <a:solidFill>
            <a:srgbClr val="EEC416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r-TR" sz="2000" b="1" dirty="0" err="1">
                <a:latin typeface="Arial" pitchFamily="34" charset="0"/>
                <a:cs typeface="Arial" pitchFamily="34" charset="0"/>
              </a:rPr>
              <a:t>Erasmus</a:t>
            </a:r>
            <a:r>
              <a:rPr lang="tr-TR" sz="2000" b="1" dirty="0">
                <a:latin typeface="Arial" pitchFamily="34" charset="0"/>
                <a:cs typeface="Arial" pitchFamily="34" charset="0"/>
              </a:rPr>
              <a:t> Değişim Programına Katılan Öğrenci ve Eleman Sayıları</a:t>
            </a:r>
            <a:endParaRPr lang="tr-TR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413213"/>
              </p:ext>
            </p:extLst>
          </p:nvPr>
        </p:nvGraphicFramePr>
        <p:xfrm>
          <a:off x="1518733" y="1926431"/>
          <a:ext cx="9667478" cy="2207148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842484">
                  <a:extLst>
                    <a:ext uri="{9D8B030D-6E8A-4147-A177-3AD203B41FA5}">
                      <a16:colId xmlns:a16="http://schemas.microsoft.com/office/drawing/2014/main" val="1280511446"/>
                    </a:ext>
                  </a:extLst>
                </a:gridCol>
                <a:gridCol w="1238548">
                  <a:extLst>
                    <a:ext uri="{9D8B030D-6E8A-4147-A177-3AD203B41FA5}">
                      <a16:colId xmlns:a16="http://schemas.microsoft.com/office/drawing/2014/main" val="621468717"/>
                    </a:ext>
                  </a:extLst>
                </a:gridCol>
                <a:gridCol w="1107408">
                  <a:extLst>
                    <a:ext uri="{9D8B030D-6E8A-4147-A177-3AD203B41FA5}">
                      <a16:colId xmlns:a16="http://schemas.microsoft.com/office/drawing/2014/main" val="815300506"/>
                    </a:ext>
                  </a:extLst>
                </a:gridCol>
                <a:gridCol w="1239519">
                  <a:extLst>
                    <a:ext uri="{9D8B030D-6E8A-4147-A177-3AD203B41FA5}">
                      <a16:colId xmlns:a16="http://schemas.microsoft.com/office/drawing/2014/main" val="396952631"/>
                    </a:ext>
                  </a:extLst>
                </a:gridCol>
                <a:gridCol w="1239519">
                  <a:extLst>
                    <a:ext uri="{9D8B030D-6E8A-4147-A177-3AD203B41FA5}">
                      <a16:colId xmlns:a16="http://schemas.microsoft.com/office/drawing/2014/main" val="2674008052"/>
                    </a:ext>
                  </a:extLst>
                </a:gridCol>
              </a:tblGrid>
              <a:tr h="7149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Yıllar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2015</a:t>
                      </a:r>
                      <a:endParaRPr lang="tr-TR" sz="1800" b="1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2016</a:t>
                      </a:r>
                      <a:endParaRPr lang="tr-TR" sz="1800" b="1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  <a:endParaRPr lang="tr-TR" sz="1800" b="1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endParaRPr lang="tr-TR" sz="1800" b="1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390238352"/>
                  </a:ext>
                </a:extLst>
              </a:tr>
              <a:tr h="7460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Öğrenci Sayıları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98434419"/>
                  </a:ext>
                </a:extLst>
              </a:tr>
              <a:tr h="7460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Öğretim Elemanı Sayıları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3313768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4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1711234" y="605637"/>
            <a:ext cx="7223760" cy="430887"/>
          </a:xfrm>
          <a:prstGeom prst="rect">
            <a:avLst/>
          </a:prstGeom>
          <a:solidFill>
            <a:srgbClr val="EEC416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r-TR" sz="2200" b="1" dirty="0">
                <a:latin typeface="Arial" pitchFamily="34" charset="0"/>
                <a:cs typeface="Arial" pitchFamily="34" charset="0"/>
              </a:rPr>
              <a:t>Farabi Değişim Programına Katılan Öğrenci Sayıları</a:t>
            </a:r>
            <a:endParaRPr lang="tr-TR" sz="22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8919"/>
              </p:ext>
            </p:extLst>
          </p:nvPr>
        </p:nvGraphicFramePr>
        <p:xfrm>
          <a:off x="1245756" y="1886650"/>
          <a:ext cx="9667478" cy="2207148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842484">
                  <a:extLst>
                    <a:ext uri="{9D8B030D-6E8A-4147-A177-3AD203B41FA5}">
                      <a16:colId xmlns:a16="http://schemas.microsoft.com/office/drawing/2014/main" val="1280511446"/>
                    </a:ext>
                  </a:extLst>
                </a:gridCol>
                <a:gridCol w="1238548">
                  <a:extLst>
                    <a:ext uri="{9D8B030D-6E8A-4147-A177-3AD203B41FA5}">
                      <a16:colId xmlns:a16="http://schemas.microsoft.com/office/drawing/2014/main" val="621468717"/>
                    </a:ext>
                  </a:extLst>
                </a:gridCol>
                <a:gridCol w="1107408">
                  <a:extLst>
                    <a:ext uri="{9D8B030D-6E8A-4147-A177-3AD203B41FA5}">
                      <a16:colId xmlns:a16="http://schemas.microsoft.com/office/drawing/2014/main" val="815300506"/>
                    </a:ext>
                  </a:extLst>
                </a:gridCol>
                <a:gridCol w="1239519">
                  <a:extLst>
                    <a:ext uri="{9D8B030D-6E8A-4147-A177-3AD203B41FA5}">
                      <a16:colId xmlns:a16="http://schemas.microsoft.com/office/drawing/2014/main" val="396952631"/>
                    </a:ext>
                  </a:extLst>
                </a:gridCol>
                <a:gridCol w="1239519">
                  <a:extLst>
                    <a:ext uri="{9D8B030D-6E8A-4147-A177-3AD203B41FA5}">
                      <a16:colId xmlns:a16="http://schemas.microsoft.com/office/drawing/2014/main" val="2674008052"/>
                    </a:ext>
                  </a:extLst>
                </a:gridCol>
              </a:tblGrid>
              <a:tr h="7149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Yıllar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2015</a:t>
                      </a:r>
                      <a:endParaRPr lang="tr-TR" sz="1800" b="1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2016</a:t>
                      </a:r>
                      <a:endParaRPr lang="tr-TR" sz="1800" b="1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  <a:endParaRPr lang="tr-TR" sz="1800" b="1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  <a:endParaRPr lang="tr-TR" sz="1800" b="1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390238352"/>
                  </a:ext>
                </a:extLst>
              </a:tr>
              <a:tr h="7460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Gelen Öğrenci Sayıları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98434419"/>
                  </a:ext>
                </a:extLst>
              </a:tr>
              <a:tr h="7460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Giden Öğrenci Sayıları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tr-TR" sz="16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3313768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498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209006" y="2120928"/>
            <a:ext cx="115475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latin typeface="Arial" panose="020B0604020202020204" pitchFamily="34" charset="0"/>
                <a:cs typeface="Arial" panose="020B0604020202020204" pitchFamily="34" charset="0"/>
              </a:rPr>
              <a:t>FİZİKİ ALAN İLE İLGİLİ YAPILAN ÇALIŞMALAR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74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331" y="1109992"/>
            <a:ext cx="10959738" cy="4911985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1636998" y="631762"/>
            <a:ext cx="72326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Okuma salonu düzenlendi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16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469"/>
            <a:ext cx="5708469" cy="492168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8469" y="1136469"/>
            <a:ext cx="6483531" cy="4921684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1661023" y="592574"/>
            <a:ext cx="72478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Yeni kantin alanı oluşturuldu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17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1084218"/>
            <a:ext cx="10620104" cy="4872446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1797269" y="618700"/>
            <a:ext cx="711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Fizik Bilgisayar Laboratuvarı oluşturuldu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32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154"/>
            <a:ext cx="12192000" cy="4990012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1665852" y="605637"/>
            <a:ext cx="72952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2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adet derslik oluşturuldu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62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3406"/>
            <a:ext cx="12192000" cy="4937760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1776564" y="618699"/>
            <a:ext cx="71714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1 adet seminer odası düzenlendi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89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8720"/>
            <a:ext cx="12192000" cy="4885510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1672046" y="596426"/>
            <a:ext cx="10110650" cy="461665"/>
          </a:xfrm>
          <a:prstGeom prst="rect">
            <a:avLst/>
          </a:prstGeom>
          <a:solidFill>
            <a:srgbClr val="EEC416"/>
          </a:solidFill>
        </p:spPr>
        <p:txBody>
          <a:bodyPr wrap="square">
            <a:spAutoFit/>
          </a:bodyPr>
          <a:lstStyle/>
          <a:p>
            <a:pPr algn="ctr"/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Konferans salonu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düzenlendi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06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1679328" y="618699"/>
            <a:ext cx="72164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İç bahçe düzenlemesi devam etmekte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6812"/>
            <a:ext cx="12191999" cy="4886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4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698170" y="545514"/>
            <a:ext cx="9771017" cy="523220"/>
          </a:xfrm>
          <a:prstGeom prst="rect">
            <a:avLst/>
          </a:prstGeom>
          <a:solidFill>
            <a:srgbClr val="EEC416"/>
          </a:solidFill>
        </p:spPr>
        <p:txBody>
          <a:bodyPr wrap="square">
            <a:spAutoFit/>
          </a:bodyPr>
          <a:lstStyle/>
          <a:p>
            <a:pPr algn="ctr"/>
            <a:r>
              <a:rPr lang="tr-TR" sz="2800" b="1" dirty="0">
                <a:latin typeface="Arial" pitchFamily="34" charset="0"/>
                <a:cs typeface="Arial" pitchFamily="34" charset="0"/>
              </a:rPr>
              <a:t>FAKÜLTE İHTİYAÇLARI VE PLANLANAN ÇALIŞMALAR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1310639" y="1449199"/>
            <a:ext cx="1015854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Çatı onarımının yapılması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Binaya yağmur suyu basma sorununun giderilmesi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Lavabo sayısının </a:t>
            </a:r>
            <a:r>
              <a:rPr lang="tr-T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artırılması</a:t>
            </a: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Zemin kattaki ofislerin tabanının değişimi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tr-T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bilgisayar laboratuvarına 19 adet bilgisayarın eklenmesi</a:t>
            </a:r>
          </a:p>
        </p:txBody>
      </p:sp>
    </p:spTree>
    <p:extLst>
      <p:ext uri="{BB962C8B-B14F-4D97-AF65-F5344CB8AC3E}">
        <p14:creationId xmlns:p14="http://schemas.microsoft.com/office/powerpoint/2010/main" val="199836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3552</TotalTime>
  <Words>1092</Words>
  <Application>Microsoft Office PowerPoint</Application>
  <PresentationFormat>Geniş ekran</PresentationFormat>
  <Paragraphs>561</Paragraphs>
  <Slides>39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Wingdings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ARAŞTIRMA VE GELİŞTİRME (AR-GE) FAALİYETLERİ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2018’de Gerçekleştirilen Sosyal ve Kültürel Etkinlikler</vt:lpstr>
      <vt:lpstr>                                     Tarih Topluluğu Kan Bağışı Kampanyası</vt:lpstr>
      <vt:lpstr>Coğrafya Bölümü Alkumru Baraj Gezisi</vt:lpstr>
      <vt:lpstr>2019 Yılı Planlanan Akademik ve Sosyal Faaliyetler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Ali Osman Kaya</cp:lastModifiedBy>
  <cp:revision>270</cp:revision>
  <dcterms:created xsi:type="dcterms:W3CDTF">2018-02-07T07:43:50Z</dcterms:created>
  <dcterms:modified xsi:type="dcterms:W3CDTF">2019-02-25T11:57:56Z</dcterms:modified>
</cp:coreProperties>
</file>