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80" r:id="rId3"/>
    <p:sldId id="390" r:id="rId4"/>
    <p:sldId id="438" r:id="rId5"/>
    <p:sldId id="424" r:id="rId6"/>
    <p:sldId id="439" r:id="rId7"/>
    <p:sldId id="440" r:id="rId8"/>
    <p:sldId id="442" r:id="rId9"/>
    <p:sldId id="441" r:id="rId10"/>
    <p:sldId id="443" r:id="rId11"/>
    <p:sldId id="566" r:id="rId12"/>
    <p:sldId id="446" r:id="rId13"/>
    <p:sldId id="447" r:id="rId14"/>
    <p:sldId id="448" r:id="rId15"/>
    <p:sldId id="449" r:id="rId16"/>
    <p:sldId id="450" r:id="rId17"/>
    <p:sldId id="506" r:id="rId18"/>
    <p:sldId id="570" r:id="rId19"/>
    <p:sldId id="451" r:id="rId20"/>
    <p:sldId id="452" r:id="rId21"/>
    <p:sldId id="453" r:id="rId22"/>
    <p:sldId id="455" r:id="rId23"/>
    <p:sldId id="520" r:id="rId24"/>
    <p:sldId id="521" r:id="rId25"/>
    <p:sldId id="522" r:id="rId26"/>
    <p:sldId id="523" r:id="rId27"/>
    <p:sldId id="516" r:id="rId28"/>
    <p:sldId id="517" r:id="rId29"/>
    <p:sldId id="519" r:id="rId30"/>
    <p:sldId id="456" r:id="rId31"/>
    <p:sldId id="515" r:id="rId32"/>
    <p:sldId id="458" r:id="rId33"/>
    <p:sldId id="514" r:id="rId34"/>
    <p:sldId id="468" r:id="rId35"/>
    <p:sldId id="469" r:id="rId36"/>
    <p:sldId id="528" r:id="rId37"/>
    <p:sldId id="530" r:id="rId38"/>
    <p:sldId id="560" r:id="rId39"/>
    <p:sldId id="556" r:id="rId40"/>
    <p:sldId id="562" r:id="rId41"/>
    <p:sldId id="561" r:id="rId42"/>
    <p:sldId id="555" r:id="rId43"/>
    <p:sldId id="533" r:id="rId44"/>
    <p:sldId id="565" r:id="rId45"/>
    <p:sldId id="543" r:id="rId46"/>
    <p:sldId id="563" r:id="rId47"/>
    <p:sldId id="568" r:id="rId48"/>
    <p:sldId id="564" r:id="rId49"/>
    <p:sldId id="394" r:id="rId50"/>
  </p:sldIdLst>
  <p:sldSz cx="12192000" cy="6858000"/>
  <p:notesSz cx="6761163" cy="988218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C41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Orta Stil 4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ema Uygulanmış Stil 1 - Vurgu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269D01E-BC32-4049-B463-5C60D7B0CCD2}" styleName="Tema Uygulanmış Stil 2 - Vurgu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Açık Stil 1 - Vurgu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2C8C85-51F0-491E-9774-3900AFEF0FD7}" styleName="Açık Stil 2 - Vurgu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DBED569-4797-4DF1-A0F4-6AAB3CD982D8}" styleName="Açık Stil 3 - Vurgu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Açık Stil 2 - Vurgu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Orta Stil 1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AF606853-7671-496A-8E4F-DF71F8EC918B}" styleName="Koyu Stil 1 - Vurgu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Koyu Stil 2 - Vurgu 5/Vurgu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Koyu Stil 2 - Vurgu 3/Vurgu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Koyu Stil 2 - Vurgu 1/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Koyu Stil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5BE263C-DBD7-4A20-BB59-AAB30ACAA65A}" styleName="Orta Stil 3 - 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Orta Stil 3 - Vurgu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Orta Stil 3 - Vurgu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Orta Stil 3 - Vurgu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8B1032C-EA38-4F05-BA0D-38AFFFC7BED3}" styleName="Açık Stil 3 - Vurgu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Açık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6D9F66E-5EB9-4882-86FB-DCBF35E3C3E4}" styleName="Orta Stil 4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Orta Stil 3 - Vurgu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8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58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7165-3F3F-4AEF-90AD-61FBA5020117}" type="datetimeFigureOut">
              <a:rPr lang="tr-TR" smtClean="0"/>
              <a:pPr/>
              <a:t>9.12.2021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8EA4-8A69-4270-8123-1D095C65A0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7431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7165-3F3F-4AEF-90AD-61FBA5020117}" type="datetimeFigureOut">
              <a:rPr lang="tr-TR" smtClean="0"/>
              <a:pPr/>
              <a:t>9.12.2021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8EA4-8A69-4270-8123-1D095C65A0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2226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7165-3F3F-4AEF-90AD-61FBA5020117}" type="datetimeFigureOut">
              <a:rPr lang="tr-TR" smtClean="0"/>
              <a:pPr/>
              <a:t>9.12.2021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8EA4-8A69-4270-8123-1D095C65A0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3932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7165-3F3F-4AEF-90AD-61FBA5020117}" type="datetimeFigureOut">
              <a:rPr lang="tr-TR" smtClean="0"/>
              <a:pPr/>
              <a:t>9.12.2021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8EA4-8A69-4270-8123-1D095C65A0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4952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7165-3F3F-4AEF-90AD-61FBA5020117}" type="datetimeFigureOut">
              <a:rPr lang="tr-TR" smtClean="0"/>
              <a:pPr/>
              <a:t>9.12.2021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8EA4-8A69-4270-8123-1D095C65A0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3260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7165-3F3F-4AEF-90AD-61FBA5020117}" type="datetimeFigureOut">
              <a:rPr lang="tr-TR" smtClean="0"/>
              <a:pPr/>
              <a:t>9.12.2021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8EA4-8A69-4270-8123-1D095C65A0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028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7165-3F3F-4AEF-90AD-61FBA5020117}" type="datetimeFigureOut">
              <a:rPr lang="tr-TR" smtClean="0"/>
              <a:pPr/>
              <a:t>9.12.2021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8EA4-8A69-4270-8123-1D095C65A0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8977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7165-3F3F-4AEF-90AD-61FBA5020117}" type="datetimeFigureOut">
              <a:rPr lang="tr-TR" smtClean="0"/>
              <a:pPr/>
              <a:t>9.12.2021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8EA4-8A69-4270-8123-1D095C65A0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9288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7165-3F3F-4AEF-90AD-61FBA5020117}" type="datetimeFigureOut">
              <a:rPr lang="tr-TR" smtClean="0"/>
              <a:pPr/>
              <a:t>9.12.2021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8EA4-8A69-4270-8123-1D095C65A0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0315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7165-3F3F-4AEF-90AD-61FBA5020117}" type="datetimeFigureOut">
              <a:rPr lang="tr-TR" smtClean="0"/>
              <a:pPr/>
              <a:t>9.12.2021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8EA4-8A69-4270-8123-1D095C65A0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8361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7165-3F3F-4AEF-90AD-61FBA5020117}" type="datetimeFigureOut">
              <a:rPr lang="tr-TR" smtClean="0"/>
              <a:pPr/>
              <a:t>9.12.2021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8EA4-8A69-4270-8123-1D095C65A0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4036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F7165-3F3F-4AEF-90AD-61FBA5020117}" type="datetimeFigureOut">
              <a:rPr lang="tr-TR" smtClean="0"/>
              <a:pPr/>
              <a:t>9.12.2021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F8EA4-8A69-4270-8123-1D095C65A0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7180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4844008"/>
            <a:ext cx="12191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FEN-EDEBİYAT FAKÜLTESİ</a:t>
            </a:r>
            <a:r>
              <a:rPr lang="tr-TR" altLang="tr-TR" sz="3200" dirty="0">
                <a:latin typeface="Arial" panose="020B0604020202020204" pitchFamily="34" charset="0"/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sz="3200" b="1" dirty="0" smtClean="0">
                <a:latin typeface="Arial" pitchFamily="34" charset="0"/>
                <a:cs typeface="Arial" pitchFamily="34" charset="0"/>
              </a:rPr>
              <a:t>2021-2022 </a:t>
            </a:r>
            <a:r>
              <a:rPr lang="tr-TR" altLang="tr-TR" sz="3200" b="1" dirty="0">
                <a:latin typeface="Arial" pitchFamily="34" charset="0"/>
                <a:cs typeface="Arial" pitchFamily="34" charset="0"/>
              </a:rPr>
              <a:t>Yılı Brifing Dosyası</a:t>
            </a:r>
          </a:p>
        </p:txBody>
      </p:sp>
    </p:spTree>
    <p:extLst>
      <p:ext uri="{BB962C8B-B14F-4D97-AF65-F5344CB8AC3E}">
        <p14:creationId xmlns:p14="http://schemas.microsoft.com/office/powerpoint/2010/main" val="286546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693859" y="631762"/>
            <a:ext cx="72150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atin typeface="Arial" pitchFamily="34" charset="0"/>
                <a:cs typeface="Arial" pitchFamily="34" charset="0"/>
              </a:rPr>
              <a:t>Öğrenci Kontenjanları ve Doluluk Oranı</a:t>
            </a:r>
            <a:endParaRPr lang="tr-TR" sz="2400" b="1" dirty="0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98823"/>
              </p:ext>
            </p:extLst>
          </p:nvPr>
        </p:nvGraphicFramePr>
        <p:xfrm>
          <a:off x="849086" y="1083236"/>
          <a:ext cx="9731828" cy="4813852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3056866">
                  <a:extLst>
                    <a:ext uri="{9D8B030D-6E8A-4147-A177-3AD203B41FA5}">
                      <a16:colId xmlns:a16="http://schemas.microsoft.com/office/drawing/2014/main" val="47046338"/>
                    </a:ext>
                  </a:extLst>
                </a:gridCol>
                <a:gridCol w="1698014">
                  <a:extLst>
                    <a:ext uri="{9D8B030D-6E8A-4147-A177-3AD203B41FA5}">
                      <a16:colId xmlns:a16="http://schemas.microsoft.com/office/drawing/2014/main" val="481919036"/>
                    </a:ext>
                  </a:extLst>
                </a:gridCol>
                <a:gridCol w="1265951">
                  <a:extLst>
                    <a:ext uri="{9D8B030D-6E8A-4147-A177-3AD203B41FA5}">
                      <a16:colId xmlns:a16="http://schemas.microsoft.com/office/drawing/2014/main" val="3664889614"/>
                    </a:ext>
                  </a:extLst>
                </a:gridCol>
                <a:gridCol w="1076695">
                  <a:extLst>
                    <a:ext uri="{9D8B030D-6E8A-4147-A177-3AD203B41FA5}">
                      <a16:colId xmlns:a16="http://schemas.microsoft.com/office/drawing/2014/main" val="2874041521"/>
                    </a:ext>
                  </a:extLst>
                </a:gridCol>
                <a:gridCol w="1330935">
                  <a:extLst>
                    <a:ext uri="{9D8B030D-6E8A-4147-A177-3AD203B41FA5}">
                      <a16:colId xmlns:a16="http://schemas.microsoft.com/office/drawing/2014/main" val="1704101673"/>
                    </a:ext>
                  </a:extLst>
                </a:gridCol>
                <a:gridCol w="1303367">
                  <a:extLst>
                    <a:ext uri="{9D8B030D-6E8A-4147-A177-3AD203B41FA5}">
                      <a16:colId xmlns:a16="http://schemas.microsoft.com/office/drawing/2014/main" val="3630137062"/>
                    </a:ext>
                  </a:extLst>
                </a:gridCol>
              </a:tblGrid>
              <a:tr h="101221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Bölüm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ÖSYM Kontenjanı</a:t>
                      </a:r>
                      <a:endParaRPr lang="tr-TR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ÖSYM Sonucu Yerleşen</a:t>
                      </a:r>
                      <a:endParaRPr lang="tr-TR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Kayıt Yaptıran</a:t>
                      </a:r>
                      <a:endParaRPr lang="tr-TR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Boş Kontenjan</a:t>
                      </a:r>
                      <a:endParaRPr lang="tr-TR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Doluluk Oranı</a:t>
                      </a:r>
                      <a:endParaRPr lang="tr-TR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35163753"/>
                  </a:ext>
                </a:extLst>
              </a:tr>
              <a:tr h="82593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YKS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YKS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YKS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YKS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YKS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60670358"/>
                  </a:ext>
                </a:extLst>
              </a:tr>
              <a:tr h="4252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Sosyoloji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46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%8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12194626"/>
                  </a:ext>
                </a:extLst>
              </a:tr>
              <a:tr h="4557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Coğrafya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45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43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%71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51536367"/>
                  </a:ext>
                </a:extLst>
              </a:tr>
              <a:tr h="6748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Türk Dili ve Edebiyatı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40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39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21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%65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38004223"/>
                  </a:ext>
                </a:extLst>
              </a:tr>
              <a:tr h="4463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Tarih(N.Ö)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10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%16,6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45359736"/>
                  </a:ext>
                </a:extLst>
              </a:tr>
              <a:tr h="4463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Tarih(İ.Ö)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43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%14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89251559"/>
                  </a:ext>
                </a:extLst>
              </a:tr>
              <a:tr h="5271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TOPLAM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280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106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103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177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%36,7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723105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07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DC0CE35-9E5C-4770-BFF3-907CBA7B7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6582"/>
            <a:ext cx="8981661" cy="1637607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/>
              <a:t>ÇİFT ANADAL PROGRAMI</a:t>
            </a:r>
            <a:br>
              <a:rPr lang="tr-TR" b="1" dirty="0"/>
            </a:br>
            <a:r>
              <a:rPr lang="tr-TR" sz="3100" dirty="0"/>
              <a:t>FAKÜLTEMİZİN ÇİFT ANA DAL </a:t>
            </a:r>
            <a:r>
              <a:rPr lang="tr-TR" sz="3100" dirty="0" smtClean="0"/>
              <a:t>BÜNYESİNDE PROTOKOL YAPILAN </a:t>
            </a:r>
            <a:r>
              <a:rPr lang="tr-TR" sz="3100" dirty="0"/>
              <a:t>BÖLÜMLER</a:t>
            </a:r>
            <a:r>
              <a:rPr lang="tr-TR" dirty="0"/>
              <a:t/>
            </a:r>
            <a:br>
              <a:rPr lang="tr-TR" dirty="0"/>
            </a:br>
            <a:endParaRPr lang="tr-TR" b="1" dirty="0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364618"/>
              </p:ext>
            </p:extLst>
          </p:nvPr>
        </p:nvGraphicFramePr>
        <p:xfrm>
          <a:off x="1504603" y="1928552"/>
          <a:ext cx="7963593" cy="38986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99603">
                  <a:extLst>
                    <a:ext uri="{9D8B030D-6E8A-4147-A177-3AD203B41FA5}">
                      <a16:colId xmlns:a16="http://schemas.microsoft.com/office/drawing/2014/main" val="1163652304"/>
                    </a:ext>
                  </a:extLst>
                </a:gridCol>
                <a:gridCol w="2631995">
                  <a:extLst>
                    <a:ext uri="{9D8B030D-6E8A-4147-A177-3AD203B41FA5}">
                      <a16:colId xmlns:a16="http://schemas.microsoft.com/office/drawing/2014/main" val="1100854238"/>
                    </a:ext>
                  </a:extLst>
                </a:gridCol>
                <a:gridCol w="2631995">
                  <a:extLst>
                    <a:ext uri="{9D8B030D-6E8A-4147-A177-3AD203B41FA5}">
                      <a16:colId xmlns:a16="http://schemas.microsoft.com/office/drawing/2014/main" val="573310542"/>
                    </a:ext>
                  </a:extLst>
                </a:gridCol>
              </a:tblGrid>
              <a:tr h="388357">
                <a:tc rowSpan="5"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b="1" kern="1200" dirty="0">
                          <a:effectLst/>
                        </a:rPr>
                        <a:t>FAKÜLTEMİZİN BÜNYESİNDE ÇİFT ANA DAL PROTOKOLÜ YAPILAN BÖLÜMLER</a:t>
                      </a:r>
                      <a:endParaRPr lang="tr-TR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b="1" kern="1200" dirty="0">
                          <a:effectLst/>
                        </a:rPr>
                        <a:t>Bölüm</a:t>
                      </a:r>
                      <a:endParaRPr lang="tr-TR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44" marR="7044" marT="704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b="1" kern="1200" dirty="0">
                          <a:effectLst/>
                        </a:rPr>
                        <a:t>Çift Ana Dal Programının Yapılacağı Bölüm</a:t>
                      </a:r>
                      <a:endParaRPr lang="tr-TR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44" marR="7044" marT="704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494020"/>
                  </a:ext>
                </a:extLst>
              </a:tr>
              <a:tr h="29662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b="1" kern="1200" dirty="0">
                          <a:solidFill>
                            <a:schemeClr val="accent2"/>
                          </a:solidFill>
                          <a:effectLst/>
                        </a:rPr>
                        <a:t>Türk Dili ve Edebiyatı</a:t>
                      </a:r>
                      <a:endParaRPr lang="tr-TR" sz="9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44" marR="7044" marT="704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b="1" kern="1200" dirty="0">
                          <a:solidFill>
                            <a:schemeClr val="accent2"/>
                          </a:solidFill>
                          <a:effectLst/>
                        </a:rPr>
                        <a:t>Tarih (N.Ö.) ve (İ.Ö.)</a:t>
                      </a:r>
                      <a:endParaRPr lang="tr-TR" sz="9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44" marR="7044" marT="704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572181"/>
                  </a:ext>
                </a:extLst>
              </a:tr>
              <a:tr h="29662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b="1" kern="1200" dirty="0">
                          <a:solidFill>
                            <a:schemeClr val="accent2"/>
                          </a:solidFill>
                          <a:effectLst/>
                        </a:rPr>
                        <a:t>Tarih (N.Ö.) ve (İ.Ö.)</a:t>
                      </a:r>
                      <a:endParaRPr lang="tr-TR" sz="9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44" marR="7044" marT="704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b="1" kern="1200" dirty="0">
                          <a:solidFill>
                            <a:schemeClr val="accent2"/>
                          </a:solidFill>
                          <a:effectLst/>
                        </a:rPr>
                        <a:t>Türk Dili ve Edebiyatı</a:t>
                      </a:r>
                      <a:endParaRPr lang="tr-TR" sz="9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44" marR="7044" marT="704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348263"/>
                  </a:ext>
                </a:extLst>
              </a:tr>
              <a:tr h="29662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b="1" kern="1200" dirty="0">
                          <a:solidFill>
                            <a:schemeClr val="accent2"/>
                          </a:solidFill>
                          <a:effectLst/>
                        </a:rPr>
                        <a:t>Coğrafya</a:t>
                      </a:r>
                      <a:endParaRPr lang="tr-TR" sz="9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44" marR="7044" marT="704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b="1" kern="1200" dirty="0">
                          <a:solidFill>
                            <a:schemeClr val="accent2"/>
                          </a:solidFill>
                          <a:effectLst/>
                        </a:rPr>
                        <a:t>Sosyoloji</a:t>
                      </a:r>
                      <a:endParaRPr lang="tr-TR" sz="9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44" marR="7044" marT="704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856295"/>
                  </a:ext>
                </a:extLst>
              </a:tr>
              <a:tr h="29662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b="1" kern="1200" dirty="0">
                          <a:solidFill>
                            <a:schemeClr val="accent2"/>
                          </a:solidFill>
                          <a:effectLst/>
                        </a:rPr>
                        <a:t>Sosyoloji</a:t>
                      </a:r>
                      <a:endParaRPr lang="tr-TR" sz="9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44" marR="7044" marT="704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b="1" kern="1200" dirty="0">
                          <a:solidFill>
                            <a:schemeClr val="accent2"/>
                          </a:solidFill>
                          <a:effectLst/>
                        </a:rPr>
                        <a:t>Coğrafya</a:t>
                      </a:r>
                      <a:endParaRPr lang="tr-TR" sz="9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44" marR="7044" marT="704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654770"/>
                  </a:ext>
                </a:extLst>
              </a:tr>
              <a:tr h="388357">
                <a:tc rowSpan="5"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b="1" kern="1200" dirty="0">
                          <a:effectLst/>
                        </a:rPr>
                        <a:t>DİĞER FAKÜLTELERLE ÇİFT ANA DAL PROGRAMININ YAPILACAĞI BÖLÜMLER</a:t>
                      </a:r>
                      <a:endParaRPr lang="tr-TR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b="1" kern="1200" dirty="0">
                          <a:effectLst/>
                        </a:rPr>
                        <a:t>Bölüm</a:t>
                      </a:r>
                      <a:endParaRPr lang="tr-TR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44" marR="7044" marT="704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b="1" kern="1200" dirty="0">
                          <a:effectLst/>
                        </a:rPr>
                        <a:t>Çift Ana Dal Programının Yapılacağı Bölüm</a:t>
                      </a:r>
                      <a:endParaRPr lang="tr-TR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44" marR="7044" marT="704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523149"/>
                  </a:ext>
                </a:extLst>
              </a:tr>
              <a:tr h="38835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b="1" kern="1200" dirty="0">
                          <a:solidFill>
                            <a:schemeClr val="accent2"/>
                          </a:solidFill>
                          <a:effectLst/>
                        </a:rPr>
                        <a:t>Türk Dili ve Edebiyatı</a:t>
                      </a:r>
                      <a:endParaRPr lang="tr-TR" sz="9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44" marR="7044" marT="704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b="1" kern="1200" dirty="0">
                          <a:solidFill>
                            <a:schemeClr val="accent2"/>
                          </a:solidFill>
                          <a:effectLst/>
                        </a:rPr>
                        <a:t>Türkçe Öğretmenliği </a:t>
                      </a:r>
                      <a:endParaRPr lang="tr-TR" sz="900" b="1" dirty="0">
                        <a:solidFill>
                          <a:schemeClr val="accent2"/>
                        </a:solidFill>
                        <a:effectLst/>
                      </a:endParaRPr>
                    </a:p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kern="1200" dirty="0">
                          <a:effectLst/>
                        </a:rPr>
                        <a:t>(Siirt Üniversitesi Eğitim Fakültesi)</a:t>
                      </a:r>
                      <a:endParaRPr lang="tr-T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44" marR="7044" marT="704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493210"/>
                  </a:ext>
                </a:extLst>
              </a:tr>
              <a:tr h="51570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b="1" kern="1200" dirty="0">
                          <a:solidFill>
                            <a:schemeClr val="accent2"/>
                          </a:solidFill>
                          <a:effectLst/>
                        </a:rPr>
                        <a:t>Tarih (N.Ö.) ve (İ.Ö.)</a:t>
                      </a:r>
                      <a:endParaRPr lang="tr-TR" sz="9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44" marR="7044" marT="704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b="1" kern="1200" dirty="0">
                          <a:solidFill>
                            <a:schemeClr val="accent2"/>
                          </a:solidFill>
                          <a:effectLst/>
                        </a:rPr>
                        <a:t>Sosyal Bilimler Öğretmenliği</a:t>
                      </a:r>
                      <a:endParaRPr lang="tr-TR" sz="900" b="1" dirty="0">
                        <a:solidFill>
                          <a:schemeClr val="accent2"/>
                        </a:solidFill>
                        <a:effectLst/>
                      </a:endParaRPr>
                    </a:p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kern="1200" dirty="0">
                          <a:effectLst/>
                        </a:rPr>
                        <a:t>(Siirt Üniversitesi Eğitim Fakültesi)</a:t>
                      </a:r>
                      <a:endParaRPr lang="tr-T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44" marR="7044" marT="704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381307"/>
                  </a:ext>
                </a:extLst>
              </a:tr>
              <a:tr h="51570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b="1" kern="1200" dirty="0">
                          <a:solidFill>
                            <a:schemeClr val="accent2"/>
                          </a:solidFill>
                          <a:effectLst/>
                        </a:rPr>
                        <a:t>Coğrafya</a:t>
                      </a:r>
                      <a:endParaRPr lang="tr-TR" sz="9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44" marR="7044" marT="704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b="1" kern="1200" dirty="0">
                          <a:solidFill>
                            <a:schemeClr val="accent2"/>
                          </a:solidFill>
                          <a:effectLst/>
                        </a:rPr>
                        <a:t>Sosyal Bilimler Öğretmenliği</a:t>
                      </a:r>
                      <a:endParaRPr lang="tr-TR" sz="900" b="1" dirty="0">
                        <a:solidFill>
                          <a:schemeClr val="accent2"/>
                        </a:solidFill>
                        <a:effectLst/>
                      </a:endParaRPr>
                    </a:p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kern="1200" dirty="0">
                          <a:effectLst/>
                        </a:rPr>
                        <a:t>(Siirt Üniversitesi Eğitim Fakültesi)</a:t>
                      </a:r>
                      <a:endParaRPr lang="tr-T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44" marR="7044" marT="704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785243"/>
                  </a:ext>
                </a:extLst>
              </a:tr>
              <a:tr h="51570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b="1" kern="1200" dirty="0">
                          <a:solidFill>
                            <a:schemeClr val="accent2"/>
                          </a:solidFill>
                          <a:effectLst/>
                        </a:rPr>
                        <a:t>Sosyoloji</a:t>
                      </a:r>
                      <a:endParaRPr lang="tr-TR" sz="9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44" marR="7044" marT="704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b="1" kern="1200" dirty="0">
                          <a:solidFill>
                            <a:schemeClr val="accent2"/>
                          </a:solidFill>
                          <a:effectLst/>
                        </a:rPr>
                        <a:t>Sosyal Hizmetler</a:t>
                      </a:r>
                      <a:endParaRPr lang="tr-TR" sz="900" b="1" dirty="0">
                        <a:solidFill>
                          <a:schemeClr val="accent2"/>
                        </a:solidFill>
                        <a:effectLst/>
                      </a:endParaRPr>
                    </a:p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kern="1200" dirty="0">
                          <a:effectLst/>
                        </a:rPr>
                        <a:t>(Siirt Üniversitesi Sosyal Bilimler Meslek Yüksekokulu)</a:t>
                      </a:r>
                      <a:endParaRPr lang="tr-T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44" marR="7044" marT="704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558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5185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178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4000" b="1" dirty="0">
                <a:latin typeface="Arial" panose="020B0604020202020204" pitchFamily="34" charset="0"/>
                <a:cs typeface="Arial" panose="020B0604020202020204" pitchFamily="34" charset="0"/>
              </a:rPr>
              <a:t>AKADEMİK YAYINLAR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043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754776" y="623891"/>
            <a:ext cx="7428413" cy="400110"/>
          </a:xfrm>
          <a:prstGeom prst="rect">
            <a:avLst/>
          </a:prstGeom>
          <a:solidFill>
            <a:srgbClr val="EEC416"/>
          </a:solidFill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Öğretim Üyesi Başına Düşen Makale Sayıları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640918"/>
              </p:ext>
            </p:extLst>
          </p:nvPr>
        </p:nvGraphicFramePr>
        <p:xfrm>
          <a:off x="1308292" y="2019701"/>
          <a:ext cx="8619479" cy="2177713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444295">
                  <a:extLst>
                    <a:ext uri="{9D8B030D-6E8A-4147-A177-3AD203B41FA5}">
                      <a16:colId xmlns:a16="http://schemas.microsoft.com/office/drawing/2014/main" val="182396035"/>
                    </a:ext>
                  </a:extLst>
                </a:gridCol>
                <a:gridCol w="801719">
                  <a:extLst>
                    <a:ext uri="{9D8B030D-6E8A-4147-A177-3AD203B41FA5}">
                      <a16:colId xmlns:a16="http://schemas.microsoft.com/office/drawing/2014/main" val="2685438758"/>
                    </a:ext>
                  </a:extLst>
                </a:gridCol>
                <a:gridCol w="749659">
                  <a:extLst>
                    <a:ext uri="{9D8B030D-6E8A-4147-A177-3AD203B41FA5}">
                      <a16:colId xmlns:a16="http://schemas.microsoft.com/office/drawing/2014/main" val="1283993621"/>
                    </a:ext>
                  </a:extLst>
                </a:gridCol>
                <a:gridCol w="874602">
                  <a:extLst>
                    <a:ext uri="{9D8B030D-6E8A-4147-A177-3AD203B41FA5}">
                      <a16:colId xmlns:a16="http://schemas.microsoft.com/office/drawing/2014/main" val="2411174663"/>
                    </a:ext>
                  </a:extLst>
                </a:gridCol>
                <a:gridCol w="874602">
                  <a:extLst>
                    <a:ext uri="{9D8B030D-6E8A-4147-A177-3AD203B41FA5}">
                      <a16:colId xmlns:a16="http://schemas.microsoft.com/office/drawing/2014/main" val="63392407"/>
                    </a:ext>
                  </a:extLst>
                </a:gridCol>
                <a:gridCol w="8746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21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tr-TR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tr-TR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tr-TR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7128802"/>
                  </a:ext>
                </a:extLst>
              </a:tr>
              <a:tr h="65078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SSCI, SCI-</a:t>
                      </a:r>
                      <a:r>
                        <a:rPr lang="tr-TR" sz="1600" b="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Expanded</a:t>
                      </a: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SCI, AHCI Kapsamında Yayımlanan Makale Sayıları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37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49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85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81175755"/>
                  </a:ext>
                </a:extLst>
              </a:tr>
              <a:tr h="5627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Öğretim Üyesi Sayısı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37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36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39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76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471942734"/>
                  </a:ext>
                </a:extLst>
              </a:tr>
              <a:tr h="5720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Öğretim Üyesi Başına Düşen Makale Sayısı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1,07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1,06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1,03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1,44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0,89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06238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539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689464" y="623891"/>
            <a:ext cx="8630193" cy="400110"/>
          </a:xfrm>
          <a:prstGeom prst="rect">
            <a:avLst/>
          </a:prstGeom>
          <a:solidFill>
            <a:srgbClr val="EEC41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2000" b="1" dirty="0">
                <a:latin typeface="Arial" pitchFamily="34" charset="0"/>
                <a:cs typeface="Arial" pitchFamily="34" charset="0"/>
              </a:rPr>
              <a:t>Öğretim Elemanı (Öğretim Üyesi Hariç)  Başına Düşen Makale Sayıları</a:t>
            </a:r>
            <a:endParaRPr lang="tr-TR" sz="2000" b="1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6570245"/>
              </p:ext>
            </p:extLst>
          </p:nvPr>
        </p:nvGraphicFramePr>
        <p:xfrm>
          <a:off x="1326560" y="2135121"/>
          <a:ext cx="8771029" cy="2362583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361902">
                  <a:extLst>
                    <a:ext uri="{9D8B030D-6E8A-4147-A177-3AD203B41FA5}">
                      <a16:colId xmlns:a16="http://schemas.microsoft.com/office/drawing/2014/main" val="182396035"/>
                    </a:ext>
                  </a:extLst>
                </a:gridCol>
                <a:gridCol w="850702">
                  <a:extLst>
                    <a:ext uri="{9D8B030D-6E8A-4147-A177-3AD203B41FA5}">
                      <a16:colId xmlns:a16="http://schemas.microsoft.com/office/drawing/2014/main" val="2685438758"/>
                    </a:ext>
                  </a:extLst>
                </a:gridCol>
                <a:gridCol w="850703">
                  <a:extLst>
                    <a:ext uri="{9D8B030D-6E8A-4147-A177-3AD203B41FA5}">
                      <a16:colId xmlns:a16="http://schemas.microsoft.com/office/drawing/2014/main" val="1283993621"/>
                    </a:ext>
                  </a:extLst>
                </a:gridCol>
                <a:gridCol w="902574">
                  <a:extLst>
                    <a:ext uri="{9D8B030D-6E8A-4147-A177-3AD203B41FA5}">
                      <a16:colId xmlns:a16="http://schemas.microsoft.com/office/drawing/2014/main" val="2411174663"/>
                    </a:ext>
                  </a:extLst>
                </a:gridCol>
                <a:gridCol w="902574">
                  <a:extLst>
                    <a:ext uri="{9D8B030D-6E8A-4147-A177-3AD203B41FA5}">
                      <a16:colId xmlns:a16="http://schemas.microsoft.com/office/drawing/2014/main" val="614634469"/>
                    </a:ext>
                  </a:extLst>
                </a:gridCol>
                <a:gridCol w="9025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518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lang="tr-TR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  <a:endParaRPr lang="tr-TR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2019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2020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2021</a:t>
                      </a:r>
                      <a:endParaRPr lang="tr-TR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7128802"/>
                  </a:ext>
                </a:extLst>
              </a:tr>
              <a:tr h="690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SSCI-SCI </a:t>
                      </a:r>
                      <a:r>
                        <a:rPr lang="tr-TR" sz="1600" b="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Expanded</a:t>
                      </a: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-SCI- AHCI Kapsamında Yayımlanan Makale Sayıları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10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8117575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Öğretim Elemanı Sayısı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41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76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471942734"/>
                  </a:ext>
                </a:extLst>
              </a:tr>
              <a:tr h="5720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Öğretim Elemanı Başına Düşen Makale Sayısı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0,04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0,27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0,20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0,18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0,13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06238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07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687617" y="631763"/>
            <a:ext cx="72343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2400" b="1" dirty="0">
                <a:latin typeface="Arial" pitchFamily="34" charset="0"/>
                <a:cs typeface="Arial" pitchFamily="34" charset="0"/>
              </a:rPr>
              <a:t>Yayımlanan Diğer Makale Sayıları</a:t>
            </a:r>
            <a:endParaRPr lang="tr-TR" sz="2400" b="1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336536"/>
              </p:ext>
            </p:extLst>
          </p:nvPr>
        </p:nvGraphicFramePr>
        <p:xfrm>
          <a:off x="1884107" y="1744361"/>
          <a:ext cx="7560341" cy="2644006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2646099">
                  <a:extLst>
                    <a:ext uri="{9D8B030D-6E8A-4147-A177-3AD203B41FA5}">
                      <a16:colId xmlns:a16="http://schemas.microsoft.com/office/drawing/2014/main" val="1175002473"/>
                    </a:ext>
                  </a:extLst>
                </a:gridCol>
                <a:gridCol w="1147637">
                  <a:extLst>
                    <a:ext uri="{9D8B030D-6E8A-4147-A177-3AD203B41FA5}">
                      <a16:colId xmlns:a16="http://schemas.microsoft.com/office/drawing/2014/main" val="3226169667"/>
                    </a:ext>
                  </a:extLst>
                </a:gridCol>
                <a:gridCol w="941652">
                  <a:extLst>
                    <a:ext uri="{9D8B030D-6E8A-4147-A177-3AD203B41FA5}">
                      <a16:colId xmlns:a16="http://schemas.microsoft.com/office/drawing/2014/main" val="3898404855"/>
                    </a:ext>
                  </a:extLst>
                </a:gridCol>
                <a:gridCol w="941651">
                  <a:extLst>
                    <a:ext uri="{9D8B030D-6E8A-4147-A177-3AD203B41FA5}">
                      <a16:colId xmlns:a16="http://schemas.microsoft.com/office/drawing/2014/main" val="3182719972"/>
                    </a:ext>
                  </a:extLst>
                </a:gridCol>
                <a:gridCol w="941651">
                  <a:extLst>
                    <a:ext uri="{9D8B030D-6E8A-4147-A177-3AD203B41FA5}">
                      <a16:colId xmlns:a16="http://schemas.microsoft.com/office/drawing/2014/main" val="3154387510"/>
                    </a:ext>
                  </a:extLst>
                </a:gridCol>
                <a:gridCol w="9416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182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lang="tr-TR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  <a:endParaRPr lang="tr-TR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2019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2020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2021</a:t>
                      </a:r>
                      <a:endParaRPr lang="tr-TR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02458804"/>
                  </a:ext>
                </a:extLst>
              </a:tr>
              <a:tr h="4032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Uluslararası Hakemli Dergiler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37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75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50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9505590"/>
                  </a:ext>
                </a:extLst>
              </a:tr>
              <a:tr h="4032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Ulusal Hakemli Dergiler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23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66516458"/>
                  </a:ext>
                </a:extLst>
              </a:tr>
              <a:tr h="4032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Öğretim Elemanı Sayısı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78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79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78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80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76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39990595"/>
                  </a:ext>
                </a:extLst>
              </a:tr>
              <a:tr h="4032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Öğretim Elemanı Başına Düşen Makale Sayısı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0,55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1,03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0,79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1,03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0,96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07023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594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667390" y="618700"/>
            <a:ext cx="7254541" cy="461665"/>
          </a:xfrm>
          <a:prstGeom prst="rect">
            <a:avLst/>
          </a:prstGeom>
          <a:solidFill>
            <a:srgbClr val="EEC41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2400" b="1" dirty="0">
                <a:latin typeface="Arial" pitchFamily="34" charset="0"/>
                <a:cs typeface="Arial" pitchFamily="34" charset="0"/>
              </a:rPr>
              <a:t>Yayımlanan Bildiri Sayıları</a:t>
            </a:r>
            <a:endParaRPr lang="tr-TR" sz="2400" b="1" dirty="0">
              <a:solidFill>
                <a:srgbClr val="002060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7555519"/>
              </p:ext>
            </p:extLst>
          </p:nvPr>
        </p:nvGraphicFramePr>
        <p:xfrm>
          <a:off x="2019912" y="1713081"/>
          <a:ext cx="7738044" cy="2727630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2844855">
                  <a:extLst>
                    <a:ext uri="{9D8B030D-6E8A-4147-A177-3AD203B41FA5}">
                      <a16:colId xmlns:a16="http://schemas.microsoft.com/office/drawing/2014/main" val="1175002473"/>
                    </a:ext>
                  </a:extLst>
                </a:gridCol>
                <a:gridCol w="1035857">
                  <a:extLst>
                    <a:ext uri="{9D8B030D-6E8A-4147-A177-3AD203B41FA5}">
                      <a16:colId xmlns:a16="http://schemas.microsoft.com/office/drawing/2014/main" val="3226169667"/>
                    </a:ext>
                  </a:extLst>
                </a:gridCol>
                <a:gridCol w="1016125">
                  <a:extLst>
                    <a:ext uri="{9D8B030D-6E8A-4147-A177-3AD203B41FA5}">
                      <a16:colId xmlns:a16="http://schemas.microsoft.com/office/drawing/2014/main" val="3898404855"/>
                    </a:ext>
                  </a:extLst>
                </a:gridCol>
                <a:gridCol w="947069">
                  <a:extLst>
                    <a:ext uri="{9D8B030D-6E8A-4147-A177-3AD203B41FA5}">
                      <a16:colId xmlns:a16="http://schemas.microsoft.com/office/drawing/2014/main" val="3182719972"/>
                    </a:ext>
                  </a:extLst>
                </a:gridCol>
                <a:gridCol w="947069">
                  <a:extLst>
                    <a:ext uri="{9D8B030D-6E8A-4147-A177-3AD203B41FA5}">
                      <a16:colId xmlns:a16="http://schemas.microsoft.com/office/drawing/2014/main" val="2277906715"/>
                    </a:ext>
                  </a:extLst>
                </a:gridCol>
                <a:gridCol w="9470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182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lang="tr-TR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  <a:endParaRPr lang="tr-TR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2019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2020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2021</a:t>
                      </a:r>
                      <a:endParaRPr lang="tr-TR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02458804"/>
                  </a:ext>
                </a:extLst>
              </a:tr>
              <a:tr h="4118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Uluslararası Poster Bildiri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-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9505590"/>
                  </a:ext>
                </a:extLst>
              </a:tr>
              <a:tr h="4032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Uluslararası Sözlü Bildiri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102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97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86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20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66516458"/>
                  </a:ext>
                </a:extLst>
              </a:tr>
              <a:tr h="4032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Ulusal Sözlü Bildiri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7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39990595"/>
                  </a:ext>
                </a:extLst>
              </a:tr>
              <a:tr h="4032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Öğretim Elemanı Sayısı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78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79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78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80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76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0702341"/>
                  </a:ext>
                </a:extLst>
              </a:tr>
              <a:tr h="41216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Öğretim Elemanı Başına Düşen Bildiri</a:t>
                      </a:r>
                      <a:r>
                        <a:rPr lang="tr-TR" sz="1600" b="1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S</a:t>
                      </a: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ayısı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1,49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1,46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1,26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0,20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0,35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86700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85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535577"/>
            <a:ext cx="10515600" cy="574766"/>
          </a:xfrm>
        </p:spPr>
        <p:txBody>
          <a:bodyPr>
            <a:normAutofit fontScale="90000"/>
          </a:bodyPr>
          <a:lstStyle/>
          <a:p>
            <a:r>
              <a:rPr lang="tr-TR" dirty="0"/>
              <a:t>       </a:t>
            </a:r>
            <a:r>
              <a:rPr lang="tr-TR" b="1" dirty="0"/>
              <a:t>Yayımlanan Kitap Sayısı</a:t>
            </a:r>
            <a:endParaRPr lang="en-US" b="1" dirty="0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525288"/>
              </p:ext>
            </p:extLst>
          </p:nvPr>
        </p:nvGraphicFramePr>
        <p:xfrm>
          <a:off x="1342182" y="1678645"/>
          <a:ext cx="8879841" cy="3782792"/>
        </p:xfrm>
        <a:graphic>
          <a:graphicData uri="http://schemas.openxmlformats.org/drawingml/2006/table">
            <a:tbl>
              <a:tblPr firstRow="1" firstCol="1" bandRow="1"/>
              <a:tblGrid>
                <a:gridCol w="3492067">
                  <a:extLst>
                    <a:ext uri="{9D8B030D-6E8A-4147-A177-3AD203B41FA5}">
                      <a16:colId xmlns:a16="http://schemas.microsoft.com/office/drawing/2014/main" val="1515700759"/>
                    </a:ext>
                  </a:extLst>
                </a:gridCol>
                <a:gridCol w="826809">
                  <a:extLst>
                    <a:ext uri="{9D8B030D-6E8A-4147-A177-3AD203B41FA5}">
                      <a16:colId xmlns:a16="http://schemas.microsoft.com/office/drawing/2014/main" val="3565296729"/>
                    </a:ext>
                  </a:extLst>
                </a:gridCol>
                <a:gridCol w="850925">
                  <a:extLst>
                    <a:ext uri="{9D8B030D-6E8A-4147-A177-3AD203B41FA5}">
                      <a16:colId xmlns:a16="http://schemas.microsoft.com/office/drawing/2014/main" val="1850717122"/>
                    </a:ext>
                  </a:extLst>
                </a:gridCol>
                <a:gridCol w="1236680">
                  <a:extLst>
                    <a:ext uri="{9D8B030D-6E8A-4147-A177-3AD203B41FA5}">
                      <a16:colId xmlns:a16="http://schemas.microsoft.com/office/drawing/2014/main" val="2453230733"/>
                    </a:ext>
                  </a:extLst>
                </a:gridCol>
                <a:gridCol w="1236680">
                  <a:extLst>
                    <a:ext uri="{9D8B030D-6E8A-4147-A177-3AD203B41FA5}">
                      <a16:colId xmlns:a16="http://schemas.microsoft.com/office/drawing/2014/main" val="2097113940"/>
                    </a:ext>
                  </a:extLst>
                </a:gridCol>
                <a:gridCol w="12366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233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20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2018 </a:t>
                      </a:r>
                      <a:endParaRPr lang="tr-TR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20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tr-TR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tr-TR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525399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Uluslararası Yayınevleri Tarafından Yayımlanan Kitap Sayısı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(Ders Kitapları Hariç)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9525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3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744719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Uluslararası Yayınevleri Tarafından Yayımlanan Ders Kitabı 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9525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-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747373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Ulusal Yayınevleri Tarafından Yayımlanan Kitap Sayısı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(Ders Kitapları Hariç)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9525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10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644240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Ulusal Yayınevleri Tarafından Yayımlanan Ders Kitabı Sayısı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9525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-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125584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TOPLAM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9525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13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3473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7436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/>
              <a:t>Yayımlanan Diğer Çalışmalar</a:t>
            </a:r>
            <a:endParaRPr lang="tr-TR" sz="4000" b="1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9925531"/>
              </p:ext>
            </p:extLst>
          </p:nvPr>
        </p:nvGraphicFramePr>
        <p:xfrm>
          <a:off x="3032760" y="1900439"/>
          <a:ext cx="3505200" cy="291084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tr-TR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Ansiklopedik</a:t>
                      </a:r>
                      <a:r>
                        <a:rPr lang="tr-TR" sz="1600" baseline="0" dirty="0" smtClean="0"/>
                        <a:t> Madde</a:t>
                      </a:r>
                      <a:endParaRPr lang="tr-TR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2</a:t>
                      </a:r>
                      <a:endParaRPr lang="tr-T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Editörlük</a:t>
                      </a:r>
                      <a:endParaRPr lang="tr-T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3</a:t>
                      </a:r>
                      <a:endParaRPr lang="tr-T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Kitap</a:t>
                      </a:r>
                      <a:r>
                        <a:rPr lang="tr-TR" sz="1600" baseline="0" dirty="0" smtClean="0"/>
                        <a:t> Bölümü</a:t>
                      </a:r>
                      <a:endParaRPr lang="tr-T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23</a:t>
                      </a:r>
                      <a:endParaRPr lang="tr-T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Öğretim Elemanı Sayısı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76</a:t>
                      </a:r>
                      <a:endParaRPr lang="tr-T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Öğretim Elemanı Başına Düşen </a:t>
                      </a:r>
                      <a:r>
                        <a:rPr lang="tr-TR" sz="1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Çalışma</a:t>
                      </a:r>
                      <a:r>
                        <a:rPr lang="tr-TR" sz="1600" b="1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S</a:t>
                      </a:r>
                      <a:r>
                        <a:rPr lang="tr-TR" sz="1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ayısı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0,36</a:t>
                      </a:r>
                      <a:endParaRPr lang="tr-TR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6712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776844" y="584265"/>
            <a:ext cx="7628413" cy="461665"/>
          </a:xfrm>
          <a:prstGeom prst="rect">
            <a:avLst/>
          </a:prstGeom>
          <a:solidFill>
            <a:srgbClr val="EEC416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Arial" pitchFamily="34" charset="0"/>
                <a:cs typeface="Arial" pitchFamily="34" charset="0"/>
              </a:rPr>
              <a:t>Hizmet, Bilim-Sanat, Teşvik ve Grup Başarı Ödülleri </a:t>
            </a:r>
            <a:endParaRPr lang="tr-TR" sz="2400" b="1" dirty="0"/>
          </a:p>
        </p:txBody>
      </p:sp>
      <p:graphicFrame>
        <p:nvGraphicFramePr>
          <p:cNvPr id="3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3610600"/>
              </p:ext>
            </p:extLst>
          </p:nvPr>
        </p:nvGraphicFramePr>
        <p:xfrm>
          <a:off x="1951629" y="1629855"/>
          <a:ext cx="7819390" cy="2780578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2895011">
                  <a:extLst>
                    <a:ext uri="{9D8B030D-6E8A-4147-A177-3AD203B41FA5}">
                      <a16:colId xmlns:a16="http://schemas.microsoft.com/office/drawing/2014/main" val="3226321437"/>
                    </a:ext>
                  </a:extLst>
                </a:gridCol>
                <a:gridCol w="982044">
                  <a:extLst>
                    <a:ext uri="{9D8B030D-6E8A-4147-A177-3AD203B41FA5}">
                      <a16:colId xmlns:a16="http://schemas.microsoft.com/office/drawing/2014/main" val="3500146461"/>
                    </a:ext>
                  </a:extLst>
                </a:gridCol>
                <a:gridCol w="930671">
                  <a:extLst>
                    <a:ext uri="{9D8B030D-6E8A-4147-A177-3AD203B41FA5}">
                      <a16:colId xmlns:a16="http://schemas.microsoft.com/office/drawing/2014/main" val="2319066450"/>
                    </a:ext>
                  </a:extLst>
                </a:gridCol>
                <a:gridCol w="752916">
                  <a:extLst>
                    <a:ext uri="{9D8B030D-6E8A-4147-A177-3AD203B41FA5}">
                      <a16:colId xmlns:a16="http://schemas.microsoft.com/office/drawing/2014/main" val="318535511"/>
                    </a:ext>
                  </a:extLst>
                </a:gridCol>
                <a:gridCol w="752916">
                  <a:extLst>
                    <a:ext uri="{9D8B030D-6E8A-4147-A177-3AD203B41FA5}">
                      <a16:colId xmlns:a16="http://schemas.microsoft.com/office/drawing/2014/main" val="3312013018"/>
                    </a:ext>
                  </a:extLst>
                </a:gridCol>
                <a:gridCol w="752916">
                  <a:extLst>
                    <a:ext uri="{9D8B030D-6E8A-4147-A177-3AD203B41FA5}">
                      <a16:colId xmlns:a16="http://schemas.microsoft.com/office/drawing/2014/main" val="1163816526"/>
                    </a:ext>
                  </a:extLst>
                </a:gridCol>
                <a:gridCol w="7529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284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Ödül Türü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2016 </a:t>
                      </a:r>
                      <a:endParaRPr lang="tr-TR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lang="tr-TR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  <a:endParaRPr lang="tr-TR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2019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2020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2021</a:t>
                      </a:r>
                      <a:endParaRPr lang="tr-TR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43354873"/>
                  </a:ext>
                </a:extLst>
              </a:tr>
              <a:tr h="6076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Akademik Yayın Teşvik Ödülü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16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6653255"/>
                  </a:ext>
                </a:extLst>
              </a:tr>
              <a:tr h="6222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Araştırma Başarı Ödülü* 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-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74851826"/>
                  </a:ext>
                </a:extLst>
              </a:tr>
              <a:tr h="622205"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*</a:t>
                      </a:r>
                      <a:r>
                        <a:rPr lang="tr-T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Uygulamalı matematiğin Kesirli Denklemler ve Uygulamaları alanında "WEN CHEN" ödülü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58917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906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3"/>
          <p:cNvSpPr txBox="1"/>
          <p:nvPr/>
        </p:nvSpPr>
        <p:spPr>
          <a:xfrm>
            <a:off x="2068054" y="599075"/>
            <a:ext cx="7661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Arial" pitchFamily="34" charset="0"/>
                <a:cs typeface="Arial" pitchFamily="34" charset="0"/>
              </a:rPr>
              <a:t>FAKÜLTE YÖNETİMİ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388" y="1131437"/>
            <a:ext cx="2997176" cy="1864986"/>
          </a:xfrm>
          <a:prstGeom prst="rect">
            <a:avLst/>
          </a:prstGeom>
        </p:spPr>
      </p:pic>
      <p:sp>
        <p:nvSpPr>
          <p:cNvPr id="6" name="Metin kutusu 7"/>
          <p:cNvSpPr txBox="1"/>
          <p:nvPr/>
        </p:nvSpPr>
        <p:spPr>
          <a:xfrm>
            <a:off x="4796630" y="2937571"/>
            <a:ext cx="2386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Prof. Dr. Cahit PESEN</a:t>
            </a:r>
          </a:p>
          <a:p>
            <a:pPr algn="just"/>
            <a:r>
              <a:rPr lang="tr-TR" dirty="0"/>
              <a:t>           Dekan</a:t>
            </a:r>
            <a:endParaRPr lang="en-US" dirty="0"/>
          </a:p>
        </p:txBody>
      </p:sp>
      <p:sp>
        <p:nvSpPr>
          <p:cNvPr id="7" name="Metin kutusu 9"/>
          <p:cNvSpPr txBox="1"/>
          <p:nvPr/>
        </p:nvSpPr>
        <p:spPr>
          <a:xfrm>
            <a:off x="956354" y="5039147"/>
            <a:ext cx="3093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Doç. Dr. Üyesi Seyfettin KAYA</a:t>
            </a:r>
          </a:p>
          <a:p>
            <a:r>
              <a:rPr lang="tr-TR" dirty="0"/>
              <a:t>           Dekan Yrd.</a:t>
            </a:r>
            <a:endParaRPr lang="en-US" dirty="0"/>
          </a:p>
        </p:txBody>
      </p:sp>
      <p:sp>
        <p:nvSpPr>
          <p:cNvPr id="8" name="Metin kutusu 10"/>
          <p:cNvSpPr txBox="1"/>
          <p:nvPr/>
        </p:nvSpPr>
        <p:spPr>
          <a:xfrm>
            <a:off x="4664388" y="5016697"/>
            <a:ext cx="2877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Dr</a:t>
            </a:r>
            <a:r>
              <a:rPr lang="tr-TR" dirty="0"/>
              <a:t>. </a:t>
            </a:r>
            <a:r>
              <a:rPr lang="tr-TR" dirty="0" err="1" smtClean="0"/>
              <a:t>Öğr</a:t>
            </a:r>
            <a:r>
              <a:rPr lang="tr-TR" dirty="0" smtClean="0"/>
              <a:t>. Üyesi Enser   YILMAZ</a:t>
            </a:r>
          </a:p>
          <a:p>
            <a:r>
              <a:rPr lang="tr-TR" dirty="0" smtClean="0"/>
              <a:t>         </a:t>
            </a:r>
            <a:r>
              <a:rPr lang="tr-TR" dirty="0"/>
              <a:t>Dekan Yrd.</a:t>
            </a:r>
            <a:endParaRPr lang="en-US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4456" y="3518887"/>
            <a:ext cx="1879591" cy="1561826"/>
          </a:xfrm>
          <a:prstGeom prst="rect">
            <a:avLst/>
          </a:prstGeom>
        </p:spPr>
      </p:pic>
      <p:sp>
        <p:nvSpPr>
          <p:cNvPr id="10" name="Metin kutusu 11"/>
          <p:cNvSpPr txBox="1"/>
          <p:nvPr/>
        </p:nvSpPr>
        <p:spPr>
          <a:xfrm>
            <a:off x="8819917" y="5080713"/>
            <a:ext cx="2074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  Mehmet EFE</a:t>
            </a:r>
          </a:p>
          <a:p>
            <a:r>
              <a:rPr lang="tr-TR" dirty="0"/>
              <a:t>Fakülte Sekreteri</a:t>
            </a:r>
            <a:endParaRPr lang="en-US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4" t="34104" r="7099" b="40444"/>
          <a:stretch/>
        </p:blipFill>
        <p:spPr>
          <a:xfrm>
            <a:off x="1033310" y="3551900"/>
            <a:ext cx="2950716" cy="1528813"/>
          </a:xfrm>
          <a:prstGeom prst="rect">
            <a:avLst/>
          </a:prstGeom>
        </p:spPr>
      </p:pic>
      <p:pic>
        <p:nvPicPr>
          <p:cNvPr id="1028" name="Picture 4" descr="https://www.siirt.edu.tr/foto/userfoto/IMG_20171126_153823_356.jpg201711262340194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5" b="26029"/>
          <a:stretch/>
        </p:blipFill>
        <p:spPr bwMode="auto">
          <a:xfrm>
            <a:off x="5159179" y="3554963"/>
            <a:ext cx="1775333" cy="152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15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780756" y="636517"/>
            <a:ext cx="10018914" cy="400110"/>
          </a:xfrm>
          <a:prstGeom prst="rect">
            <a:avLst/>
          </a:prstGeom>
          <a:solidFill>
            <a:srgbClr val="EEC416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latin typeface="Arial" pitchFamily="34" charset="0"/>
                <a:cs typeface="Arial" pitchFamily="34" charset="0"/>
              </a:rPr>
              <a:t>Yurtdışı Sempozyum, Konferans ve Kongreye Katılım Sayısı ve Destek Miktarı</a:t>
            </a:r>
            <a:endParaRPr lang="tr-TR" sz="2000" b="1" dirty="0"/>
          </a:p>
        </p:txBody>
      </p:sp>
      <p:graphicFrame>
        <p:nvGraphicFramePr>
          <p:cNvPr id="3" name="Tabl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77298"/>
              </p:ext>
            </p:extLst>
          </p:nvPr>
        </p:nvGraphicFramePr>
        <p:xfrm>
          <a:off x="1780756" y="1412551"/>
          <a:ext cx="8601210" cy="4244556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1980628">
                  <a:extLst>
                    <a:ext uri="{9D8B030D-6E8A-4147-A177-3AD203B41FA5}">
                      <a16:colId xmlns:a16="http://schemas.microsoft.com/office/drawing/2014/main" val="1309625434"/>
                    </a:ext>
                  </a:extLst>
                </a:gridCol>
                <a:gridCol w="2904922">
                  <a:extLst>
                    <a:ext uri="{9D8B030D-6E8A-4147-A177-3AD203B41FA5}">
                      <a16:colId xmlns:a16="http://schemas.microsoft.com/office/drawing/2014/main" val="3876380554"/>
                    </a:ext>
                  </a:extLst>
                </a:gridCol>
                <a:gridCol w="3715660">
                  <a:extLst>
                    <a:ext uri="{9D8B030D-6E8A-4147-A177-3AD203B41FA5}">
                      <a16:colId xmlns:a16="http://schemas.microsoft.com/office/drawing/2014/main" val="3404054694"/>
                    </a:ext>
                  </a:extLst>
                </a:gridCol>
              </a:tblGrid>
              <a:tr h="7346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Yıl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Katılan Kişi Sayısı</a:t>
                      </a:r>
                      <a:endParaRPr lang="tr-TR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Destek Miktarı (TL)</a:t>
                      </a:r>
                      <a:endParaRPr lang="tr-TR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12931453"/>
                  </a:ext>
                </a:extLst>
              </a:tr>
              <a:tr h="6293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2016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8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effectLst/>
                        </a:rPr>
                        <a:t>16.985 TL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416146053"/>
                  </a:ext>
                </a:extLst>
              </a:tr>
              <a:tr h="6293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2017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12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effectLst/>
                        </a:rPr>
                        <a:t>24.000 TL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57687946"/>
                  </a:ext>
                </a:extLst>
              </a:tr>
              <a:tr h="5628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2018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10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17.636 TL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93555273"/>
                  </a:ext>
                </a:extLst>
              </a:tr>
              <a:tr h="5628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2019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4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8000 TL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37881113"/>
                  </a:ext>
                </a:extLst>
              </a:tr>
              <a:tr h="5628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2020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1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2000 </a:t>
                      </a:r>
                      <a:r>
                        <a:rPr lang="tr-TR" sz="1600" dirty="0" smtClean="0">
                          <a:effectLst/>
                        </a:rPr>
                        <a:t>TL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28713976"/>
                  </a:ext>
                </a:extLst>
              </a:tr>
              <a:tr h="5628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chemeClr val="tx1"/>
                          </a:solidFill>
                          <a:effectLst/>
                          <a:latin typeface="Calibri (Gövde)"/>
                          <a:ea typeface="Calibri" panose="020F0502020204030204" pitchFamily="34" charset="0"/>
                          <a:cs typeface="Arial" pitchFamily="34" charset="0"/>
                        </a:rPr>
                        <a:t>2021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Calibri (Gövde)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tr-TR" sz="24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-</a:t>
                      </a:r>
                      <a:endParaRPr lang="tr-TR" sz="24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238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15587" y="616020"/>
            <a:ext cx="9557660" cy="400110"/>
          </a:xfrm>
          <a:prstGeom prst="rect">
            <a:avLst/>
          </a:prstGeom>
          <a:solidFill>
            <a:srgbClr val="EEC416"/>
          </a:solidFill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latin typeface="Arial" pitchFamily="34" charset="0"/>
                <a:cs typeface="Arial" pitchFamily="34" charset="0"/>
              </a:rPr>
              <a:t>Yurtiçi Sempozyum, Konferans ve Kongreye Katılım Sayısı ve Destek Miktarı</a:t>
            </a:r>
            <a:endParaRPr lang="en-US" sz="2000" dirty="0"/>
          </a:p>
        </p:txBody>
      </p:sp>
      <p:graphicFrame>
        <p:nvGraphicFramePr>
          <p:cNvPr id="3" name="Tabl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1806289"/>
              </p:ext>
            </p:extLst>
          </p:nvPr>
        </p:nvGraphicFramePr>
        <p:xfrm>
          <a:off x="1482129" y="1016130"/>
          <a:ext cx="9467557" cy="4893381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1586032">
                  <a:extLst>
                    <a:ext uri="{9D8B030D-6E8A-4147-A177-3AD203B41FA5}">
                      <a16:colId xmlns:a16="http://schemas.microsoft.com/office/drawing/2014/main" val="1309625434"/>
                    </a:ext>
                  </a:extLst>
                </a:gridCol>
                <a:gridCol w="2326181">
                  <a:extLst>
                    <a:ext uri="{9D8B030D-6E8A-4147-A177-3AD203B41FA5}">
                      <a16:colId xmlns:a16="http://schemas.microsoft.com/office/drawing/2014/main" val="3876380554"/>
                    </a:ext>
                  </a:extLst>
                </a:gridCol>
                <a:gridCol w="2579947">
                  <a:extLst>
                    <a:ext uri="{9D8B030D-6E8A-4147-A177-3AD203B41FA5}">
                      <a16:colId xmlns:a16="http://schemas.microsoft.com/office/drawing/2014/main" val="3044367867"/>
                    </a:ext>
                  </a:extLst>
                </a:gridCol>
                <a:gridCol w="2975397">
                  <a:extLst>
                    <a:ext uri="{9D8B030D-6E8A-4147-A177-3AD203B41FA5}">
                      <a16:colId xmlns:a16="http://schemas.microsoft.com/office/drawing/2014/main" val="3404054694"/>
                    </a:ext>
                  </a:extLst>
                </a:gridCol>
              </a:tblGrid>
              <a:tr h="8968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Yıl</a:t>
                      </a:r>
                      <a:endParaRPr lang="tr-TR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Kongreye Katılan Kişi Sayısı</a:t>
                      </a:r>
                      <a:endParaRPr lang="tr-TR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Desteklenen Kişi Sayısı</a:t>
                      </a:r>
                      <a:endParaRPr lang="tr-TR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Destek Verilen Tutar(TL)</a:t>
                      </a:r>
                      <a:endParaRPr lang="tr-TR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12931453"/>
                  </a:ext>
                </a:extLst>
              </a:tr>
              <a:tr h="6293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r>
                        <a:rPr lang="tr-TR" sz="1600" b="0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852,19 TL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416146053"/>
                  </a:ext>
                </a:extLst>
              </a:tr>
              <a:tr h="6293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r>
                        <a:rPr lang="tr-TR" sz="1600" b="0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207,00 TL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57687946"/>
                  </a:ext>
                </a:extLst>
              </a:tr>
              <a:tr h="6819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r>
                        <a:rPr lang="tr-TR" sz="1600" b="0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398,12</a:t>
                      </a:r>
                      <a:r>
                        <a:rPr lang="tr-TR" sz="1600" b="0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TL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93555273"/>
                  </a:ext>
                </a:extLst>
              </a:tr>
              <a:tr h="6819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2019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36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36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16</a:t>
                      </a:r>
                      <a:r>
                        <a:rPr lang="tr-TR" sz="1600" b="0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 985</a:t>
                      </a: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,1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60789237"/>
                  </a:ext>
                </a:extLst>
              </a:tr>
              <a:tr h="6819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2020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11329875"/>
                  </a:ext>
                </a:extLst>
              </a:tr>
              <a:tr h="3717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2021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645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469728"/>
              </p:ext>
            </p:extLst>
          </p:nvPr>
        </p:nvGraphicFramePr>
        <p:xfrm>
          <a:off x="1371601" y="1379594"/>
          <a:ext cx="8922326" cy="3434070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1340685">
                  <a:extLst>
                    <a:ext uri="{9D8B030D-6E8A-4147-A177-3AD203B41FA5}">
                      <a16:colId xmlns:a16="http://schemas.microsoft.com/office/drawing/2014/main" val="127239113"/>
                    </a:ext>
                  </a:extLst>
                </a:gridCol>
                <a:gridCol w="1754801">
                  <a:extLst>
                    <a:ext uri="{9D8B030D-6E8A-4147-A177-3AD203B41FA5}">
                      <a16:colId xmlns:a16="http://schemas.microsoft.com/office/drawing/2014/main" val="2094739399"/>
                    </a:ext>
                  </a:extLst>
                </a:gridCol>
                <a:gridCol w="1473582">
                  <a:extLst>
                    <a:ext uri="{9D8B030D-6E8A-4147-A177-3AD203B41FA5}">
                      <a16:colId xmlns:a16="http://schemas.microsoft.com/office/drawing/2014/main" val="324042333"/>
                    </a:ext>
                  </a:extLst>
                </a:gridCol>
                <a:gridCol w="1451086">
                  <a:extLst>
                    <a:ext uri="{9D8B030D-6E8A-4147-A177-3AD203B41FA5}">
                      <a16:colId xmlns:a16="http://schemas.microsoft.com/office/drawing/2014/main" val="103850421"/>
                    </a:ext>
                  </a:extLst>
                </a:gridCol>
                <a:gridCol w="1451086">
                  <a:extLst>
                    <a:ext uri="{9D8B030D-6E8A-4147-A177-3AD203B41FA5}">
                      <a16:colId xmlns:a16="http://schemas.microsoft.com/office/drawing/2014/main" val="279807380"/>
                    </a:ext>
                  </a:extLst>
                </a:gridCol>
                <a:gridCol w="14510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52352">
                <a:tc gridSpan="4">
                  <a:txBody>
                    <a:bodyPr/>
                    <a:lstStyle/>
                    <a:p>
                      <a:pPr marR="3403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Yıllar İtibariyle BAP Birimince Desteklenen Proje Sayıları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403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3403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174236318"/>
                  </a:ext>
                </a:extLst>
              </a:tr>
              <a:tr h="8770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3403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2017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3403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2018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3403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2019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3403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3403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450288257"/>
                  </a:ext>
                </a:extLst>
              </a:tr>
              <a:tr h="852352">
                <a:tc>
                  <a:txBody>
                    <a:bodyPr/>
                    <a:lstStyle/>
                    <a:p>
                      <a:pPr marR="3403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Proje Sayısı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3403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3403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3403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0" dirty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3403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3403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90092648"/>
                  </a:ext>
                </a:extLst>
              </a:tr>
              <a:tr h="852352">
                <a:tc>
                  <a:txBody>
                    <a:bodyPr/>
                    <a:lstStyle/>
                    <a:p>
                      <a:pPr marR="3403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 </a:t>
                      </a:r>
                      <a:r>
                        <a:rPr lang="tr-TR" sz="2000" dirty="0">
                          <a:effectLst/>
                        </a:rPr>
                        <a:t>Tutarı (TL)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3403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45</a:t>
                      </a:r>
                      <a:r>
                        <a:rPr lang="tr-TR" sz="1800" baseline="0" dirty="0">
                          <a:effectLst/>
                        </a:rPr>
                        <a:t> 728,83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3403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r>
                        <a:rPr lang="tr-TR" sz="18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728,83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3403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b="0" dirty="0">
                          <a:effectLst/>
                        </a:rPr>
                        <a:t>14</a:t>
                      </a:r>
                      <a:r>
                        <a:rPr lang="tr-TR" sz="1800" b="0" baseline="0" dirty="0">
                          <a:effectLst/>
                        </a:rPr>
                        <a:t> 966,83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3403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16.000 TL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3403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24.767 TL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146705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07264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64325" y="1995442"/>
            <a:ext cx="10515600" cy="31643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4000" b="1" dirty="0"/>
              <a:t>AKADEMİK DURUM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7812559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522514"/>
            <a:ext cx="10515600" cy="679269"/>
          </a:xfrm>
        </p:spPr>
        <p:txBody>
          <a:bodyPr>
            <a:normAutofit fontScale="90000"/>
          </a:bodyPr>
          <a:lstStyle/>
          <a:p>
            <a:r>
              <a:rPr lang="tr-TR" dirty="0"/>
              <a:t>        </a:t>
            </a:r>
            <a:r>
              <a:rPr lang="tr-TR" sz="3600" b="1" dirty="0">
                <a:latin typeface="Arial" panose="020B0604020202020204" pitchFamily="34" charset="0"/>
                <a:cs typeface="Arial" panose="020B0604020202020204" pitchFamily="34" charset="0"/>
              </a:rPr>
              <a:t>LİSANS PROGRAMLARI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418254"/>
              </p:ext>
            </p:extLst>
          </p:nvPr>
        </p:nvGraphicFramePr>
        <p:xfrm>
          <a:off x="1809930" y="1319349"/>
          <a:ext cx="8979989" cy="27736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404261">
                  <a:extLst>
                    <a:ext uri="{9D8B030D-6E8A-4147-A177-3AD203B41FA5}">
                      <a16:colId xmlns:a16="http://schemas.microsoft.com/office/drawing/2014/main" val="1647756488"/>
                    </a:ext>
                  </a:extLst>
                </a:gridCol>
                <a:gridCol w="3538331">
                  <a:extLst>
                    <a:ext uri="{9D8B030D-6E8A-4147-A177-3AD203B41FA5}">
                      <a16:colId xmlns:a16="http://schemas.microsoft.com/office/drawing/2014/main" val="3097501599"/>
                    </a:ext>
                  </a:extLst>
                </a:gridCol>
                <a:gridCol w="3037397">
                  <a:extLst>
                    <a:ext uri="{9D8B030D-6E8A-4147-A177-3AD203B41FA5}">
                      <a16:colId xmlns:a16="http://schemas.microsoft.com/office/drawing/2014/main" val="28948517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2000" dirty="0"/>
                        <a:t>BÖLÜM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/>
                        <a:t>ANABİLİM DALLARI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/>
                        <a:t>ÖĞRETİM ELEMANI</a:t>
                      </a:r>
                      <a:r>
                        <a:rPr lang="tr-TR" sz="2000" baseline="0" dirty="0"/>
                        <a:t> SAYISI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6540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/>
                        <a:t>BİYOLOJİ BÖLÜMÜ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Botanik</a:t>
                      </a:r>
                    </a:p>
                    <a:p>
                      <a:r>
                        <a:rPr lang="tr-TR" dirty="0"/>
                        <a:t>Genel</a:t>
                      </a:r>
                      <a:r>
                        <a:rPr lang="tr-TR" baseline="0" dirty="0"/>
                        <a:t> Biyoloji</a:t>
                      </a:r>
                    </a:p>
                    <a:p>
                      <a:r>
                        <a:rPr lang="tr-TR" baseline="0" dirty="0"/>
                        <a:t>Moleküler Biyoloji</a:t>
                      </a:r>
                    </a:p>
                    <a:p>
                      <a:r>
                        <a:rPr lang="tr-TR" baseline="0" dirty="0"/>
                        <a:t>Zooloji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-</a:t>
                      </a:r>
                      <a:endParaRPr lang="tr-TR" dirty="0"/>
                    </a:p>
                    <a:p>
                      <a:pPr algn="ctr"/>
                      <a:r>
                        <a:rPr lang="tr-TR" dirty="0"/>
                        <a:t>2</a:t>
                      </a:r>
                    </a:p>
                    <a:p>
                      <a:pPr algn="ctr"/>
                      <a:r>
                        <a:rPr lang="tr-TR" dirty="0"/>
                        <a:t>-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4758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/>
                        <a:t>COĞRAFYA</a:t>
                      </a:r>
                      <a:r>
                        <a:rPr lang="tr-TR" sz="2000" baseline="0" dirty="0"/>
                        <a:t> BÖLÜMÜ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Beşeri</a:t>
                      </a:r>
                      <a:r>
                        <a:rPr lang="tr-TR" baseline="0" dirty="0"/>
                        <a:t> ve İktisadi Coğrafya</a:t>
                      </a:r>
                    </a:p>
                    <a:p>
                      <a:r>
                        <a:rPr lang="tr-TR" baseline="0" dirty="0"/>
                        <a:t>Bölgesel Coğrafya</a:t>
                      </a:r>
                    </a:p>
                    <a:p>
                      <a:r>
                        <a:rPr lang="tr-TR" baseline="0" dirty="0"/>
                        <a:t>Fiziki Coğrafya</a:t>
                      </a:r>
                    </a:p>
                    <a:p>
                      <a:r>
                        <a:rPr lang="tr-TR" baseline="0" dirty="0"/>
                        <a:t>Türkiye Coğrafyası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4</a:t>
                      </a:r>
                    </a:p>
                    <a:p>
                      <a:pPr algn="ctr"/>
                      <a:r>
                        <a:rPr lang="tr-TR" dirty="0"/>
                        <a:t>1</a:t>
                      </a:r>
                    </a:p>
                    <a:p>
                      <a:pPr algn="ctr"/>
                      <a:r>
                        <a:rPr lang="tr-TR" dirty="0"/>
                        <a:t>2</a:t>
                      </a:r>
                    </a:p>
                    <a:p>
                      <a:pPr algn="ctr"/>
                      <a:r>
                        <a:rPr lang="tr-TR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63940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66528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51782"/>
              </p:ext>
            </p:extLst>
          </p:nvPr>
        </p:nvGraphicFramePr>
        <p:xfrm>
          <a:off x="1013095" y="1132709"/>
          <a:ext cx="10038081" cy="478536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605316">
                  <a:extLst>
                    <a:ext uri="{9D8B030D-6E8A-4147-A177-3AD203B41FA5}">
                      <a16:colId xmlns:a16="http://schemas.microsoft.com/office/drawing/2014/main" val="1647756488"/>
                    </a:ext>
                  </a:extLst>
                </a:gridCol>
                <a:gridCol w="4480560">
                  <a:extLst>
                    <a:ext uri="{9D8B030D-6E8A-4147-A177-3AD203B41FA5}">
                      <a16:colId xmlns:a16="http://schemas.microsoft.com/office/drawing/2014/main" val="3097501599"/>
                    </a:ext>
                  </a:extLst>
                </a:gridCol>
                <a:gridCol w="2952205">
                  <a:extLst>
                    <a:ext uri="{9D8B030D-6E8A-4147-A177-3AD203B41FA5}">
                      <a16:colId xmlns:a16="http://schemas.microsoft.com/office/drawing/2014/main" val="28948517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2000" dirty="0"/>
                        <a:t>BÖLÜM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/>
                        <a:t>ANABİLİM DALLARI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/>
                        <a:t>ÖĞRETİM ELEMANI</a:t>
                      </a:r>
                      <a:r>
                        <a:rPr lang="tr-TR" sz="2000" baseline="0" dirty="0"/>
                        <a:t> SAYISI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6540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/>
                        <a:t>KİMYA BÖLÜMÜ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Analitik</a:t>
                      </a:r>
                      <a:r>
                        <a:rPr lang="tr-TR" baseline="0" dirty="0"/>
                        <a:t> Kimya</a:t>
                      </a:r>
                    </a:p>
                    <a:p>
                      <a:r>
                        <a:rPr lang="tr-TR" baseline="0" dirty="0"/>
                        <a:t>Anorganik Kimya</a:t>
                      </a:r>
                    </a:p>
                    <a:p>
                      <a:r>
                        <a:rPr lang="tr-TR" baseline="0" dirty="0"/>
                        <a:t>Biyokimya</a:t>
                      </a:r>
                    </a:p>
                    <a:p>
                      <a:r>
                        <a:rPr lang="tr-TR" baseline="0" dirty="0" err="1"/>
                        <a:t>Fiziko</a:t>
                      </a:r>
                      <a:r>
                        <a:rPr lang="tr-TR" baseline="0" dirty="0"/>
                        <a:t> Kimya</a:t>
                      </a:r>
                    </a:p>
                    <a:p>
                      <a:r>
                        <a:rPr lang="tr-TR" baseline="0" dirty="0"/>
                        <a:t>Organik Kimya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3</a:t>
                      </a:r>
                    </a:p>
                    <a:p>
                      <a:pPr algn="ctr"/>
                      <a:r>
                        <a:rPr lang="tr-TR" dirty="0"/>
                        <a:t>2</a:t>
                      </a:r>
                    </a:p>
                    <a:p>
                      <a:pPr algn="ctr"/>
                      <a:r>
                        <a:rPr lang="tr-TR" dirty="0"/>
                        <a:t>-</a:t>
                      </a:r>
                    </a:p>
                    <a:p>
                      <a:pPr algn="ctr"/>
                      <a:r>
                        <a:rPr lang="tr-TR" dirty="0"/>
                        <a:t>-</a:t>
                      </a:r>
                    </a:p>
                    <a:p>
                      <a:pPr algn="ctr"/>
                      <a:r>
                        <a:rPr lang="tr-TR" dirty="0"/>
                        <a:t>1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4758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baseline="0" dirty="0"/>
                        <a:t>MATEMATİK BÖLÜMÜ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Analiz ve </a:t>
                      </a:r>
                      <a:r>
                        <a:rPr lang="tr-TR" dirty="0" err="1"/>
                        <a:t>Finksiyonlar</a:t>
                      </a:r>
                      <a:r>
                        <a:rPr lang="tr-TR" dirty="0"/>
                        <a:t> Teorisi</a:t>
                      </a:r>
                    </a:p>
                    <a:p>
                      <a:r>
                        <a:rPr lang="tr-TR" dirty="0"/>
                        <a:t>Cebir ve Sayılar Teorisi</a:t>
                      </a:r>
                    </a:p>
                    <a:p>
                      <a:r>
                        <a:rPr lang="tr-TR" dirty="0"/>
                        <a:t>Geometri</a:t>
                      </a:r>
                    </a:p>
                    <a:p>
                      <a:r>
                        <a:rPr lang="tr-TR" dirty="0"/>
                        <a:t>Matematiğin Temelleri ve Matematiksel Lojik</a:t>
                      </a:r>
                    </a:p>
                    <a:p>
                      <a:r>
                        <a:rPr lang="tr-TR" dirty="0"/>
                        <a:t>Topoloji</a:t>
                      </a:r>
                    </a:p>
                    <a:p>
                      <a:r>
                        <a:rPr lang="tr-TR" dirty="0"/>
                        <a:t>Uygulamalı Matematik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2</a:t>
                      </a:r>
                    </a:p>
                    <a:p>
                      <a:pPr algn="ctr"/>
                      <a:r>
                        <a:rPr lang="tr-TR" dirty="0"/>
                        <a:t>1</a:t>
                      </a:r>
                    </a:p>
                    <a:p>
                      <a:pPr algn="ctr"/>
                      <a:r>
                        <a:rPr lang="tr-TR" dirty="0"/>
                        <a:t>-</a:t>
                      </a:r>
                    </a:p>
                    <a:p>
                      <a:pPr algn="ctr"/>
                      <a:r>
                        <a:rPr lang="tr-TR" dirty="0"/>
                        <a:t>-</a:t>
                      </a:r>
                    </a:p>
                    <a:p>
                      <a:pPr algn="ctr"/>
                      <a:r>
                        <a:rPr lang="tr-TR" dirty="0"/>
                        <a:t>-</a:t>
                      </a:r>
                    </a:p>
                    <a:p>
                      <a:pPr algn="ctr"/>
                      <a:r>
                        <a:rPr lang="tr-TR" dirty="0"/>
                        <a:t>2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6394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/>
                        <a:t>SOSYOLOJİ BÖLÜMÜ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Genel</a:t>
                      </a:r>
                      <a:r>
                        <a:rPr lang="tr-TR" baseline="0" dirty="0"/>
                        <a:t> Sosyoloji ve Metodoloji</a:t>
                      </a:r>
                    </a:p>
                    <a:p>
                      <a:r>
                        <a:rPr lang="tr-TR" baseline="0" dirty="0"/>
                        <a:t>Kurumlar Sosyolojisi</a:t>
                      </a:r>
                    </a:p>
                    <a:p>
                      <a:r>
                        <a:rPr lang="tr-TR" baseline="0" dirty="0" err="1"/>
                        <a:t>Sosyometri</a:t>
                      </a:r>
                      <a:endParaRPr lang="tr-TR" baseline="0" dirty="0"/>
                    </a:p>
                    <a:p>
                      <a:r>
                        <a:rPr lang="tr-TR" baseline="0" dirty="0"/>
                        <a:t>Uygulamalı Sosyoloji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3</a:t>
                      </a:r>
                    </a:p>
                    <a:p>
                      <a:pPr algn="ctr"/>
                      <a:r>
                        <a:rPr lang="tr-TR" dirty="0"/>
                        <a:t>6</a:t>
                      </a:r>
                    </a:p>
                    <a:p>
                      <a:pPr algn="ctr"/>
                      <a:r>
                        <a:rPr lang="tr-TR" dirty="0"/>
                        <a:t>1</a:t>
                      </a:r>
                    </a:p>
                    <a:p>
                      <a:pPr algn="ctr"/>
                      <a:r>
                        <a:rPr lang="tr-TR" dirty="0"/>
                        <a:t>1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9707863"/>
                  </a:ext>
                </a:extLst>
              </a:tr>
            </a:tbl>
          </a:graphicData>
        </a:graphic>
      </p:graphicFrame>
      <p:sp>
        <p:nvSpPr>
          <p:cNvPr id="3" name="Metin kutusu 2"/>
          <p:cNvSpPr txBox="1"/>
          <p:nvPr/>
        </p:nvSpPr>
        <p:spPr>
          <a:xfrm>
            <a:off x="1685109" y="547934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LİSANS PROGRAMLARI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1248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825223"/>
              </p:ext>
            </p:extLst>
          </p:nvPr>
        </p:nvGraphicFramePr>
        <p:xfrm>
          <a:off x="1391918" y="1489165"/>
          <a:ext cx="8692607" cy="359664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605316">
                  <a:extLst>
                    <a:ext uri="{9D8B030D-6E8A-4147-A177-3AD203B41FA5}">
                      <a16:colId xmlns:a16="http://schemas.microsoft.com/office/drawing/2014/main" val="1647756488"/>
                    </a:ext>
                  </a:extLst>
                </a:gridCol>
                <a:gridCol w="2952206">
                  <a:extLst>
                    <a:ext uri="{9D8B030D-6E8A-4147-A177-3AD203B41FA5}">
                      <a16:colId xmlns:a16="http://schemas.microsoft.com/office/drawing/2014/main" val="3097501599"/>
                    </a:ext>
                  </a:extLst>
                </a:gridCol>
                <a:gridCol w="3135085">
                  <a:extLst>
                    <a:ext uri="{9D8B030D-6E8A-4147-A177-3AD203B41FA5}">
                      <a16:colId xmlns:a16="http://schemas.microsoft.com/office/drawing/2014/main" val="28948517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2000" dirty="0"/>
                        <a:t>BÖLÜM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/>
                        <a:t>ANABİLİM DALLARI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/>
                        <a:t>ÖĞRETİM ELEMANI</a:t>
                      </a:r>
                      <a:r>
                        <a:rPr lang="tr-TR" sz="2000" baseline="0" dirty="0"/>
                        <a:t> SAYISI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6540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/>
                        <a:t>TARİH BÖLÜMÜ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Eskiçağ Tarihi</a:t>
                      </a:r>
                    </a:p>
                    <a:p>
                      <a:r>
                        <a:rPr lang="tr-TR" dirty="0"/>
                        <a:t>Genel</a:t>
                      </a:r>
                      <a:r>
                        <a:rPr lang="tr-TR" baseline="0" dirty="0"/>
                        <a:t> Türk Tarihi</a:t>
                      </a:r>
                    </a:p>
                    <a:p>
                      <a:r>
                        <a:rPr lang="tr-TR" baseline="0" dirty="0"/>
                        <a:t>Ortaçağ Tarihi</a:t>
                      </a:r>
                    </a:p>
                    <a:p>
                      <a:r>
                        <a:rPr lang="tr-TR" baseline="0" dirty="0"/>
                        <a:t>Türkiye Cumhuriyeti Tarihi</a:t>
                      </a:r>
                    </a:p>
                    <a:p>
                      <a:r>
                        <a:rPr lang="tr-TR" baseline="0" dirty="0"/>
                        <a:t>Yeniçağ Tarihi</a:t>
                      </a:r>
                    </a:p>
                    <a:p>
                      <a:r>
                        <a:rPr lang="tr-TR" baseline="0" dirty="0"/>
                        <a:t>Yakınçağ Tarihi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</a:t>
                      </a:r>
                    </a:p>
                    <a:p>
                      <a:pPr algn="ctr"/>
                      <a:r>
                        <a:rPr lang="tr-TR" dirty="0"/>
                        <a:t>4</a:t>
                      </a:r>
                    </a:p>
                    <a:p>
                      <a:pPr algn="ctr"/>
                      <a:r>
                        <a:rPr lang="tr-TR" dirty="0"/>
                        <a:t>3</a:t>
                      </a:r>
                    </a:p>
                    <a:p>
                      <a:pPr algn="ctr"/>
                      <a:r>
                        <a:rPr lang="tr-TR" dirty="0"/>
                        <a:t>5</a:t>
                      </a:r>
                    </a:p>
                    <a:p>
                      <a:pPr algn="ctr"/>
                      <a:r>
                        <a:rPr lang="tr-TR" dirty="0"/>
                        <a:t>1</a:t>
                      </a:r>
                    </a:p>
                    <a:p>
                      <a:pPr algn="ctr"/>
                      <a:r>
                        <a:rPr lang="tr-TR" dirty="0"/>
                        <a:t>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758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aseline="0" dirty="0"/>
                        <a:t>TÜRK DİLİ VE EDEBİYATI BÖLÜMÜ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Eski</a:t>
                      </a:r>
                      <a:r>
                        <a:rPr lang="tr-TR" baseline="0" dirty="0"/>
                        <a:t> Türk Dili</a:t>
                      </a:r>
                    </a:p>
                    <a:p>
                      <a:r>
                        <a:rPr lang="tr-TR" baseline="0" dirty="0"/>
                        <a:t>Eski Türk Edebiyatı</a:t>
                      </a:r>
                    </a:p>
                    <a:p>
                      <a:r>
                        <a:rPr lang="tr-TR" baseline="0" dirty="0"/>
                        <a:t>Yeni Türk Edebiyatı</a:t>
                      </a:r>
                    </a:p>
                    <a:p>
                      <a:r>
                        <a:rPr lang="tr-TR" baseline="0" dirty="0"/>
                        <a:t>Türk Halk Edebiyatı</a:t>
                      </a:r>
                    </a:p>
                    <a:p>
                      <a:r>
                        <a:rPr lang="tr-TR" baseline="0" dirty="0"/>
                        <a:t>Yeni Türk Dili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</a:t>
                      </a:r>
                    </a:p>
                    <a:p>
                      <a:pPr algn="ctr"/>
                      <a:r>
                        <a:rPr lang="tr-TR" dirty="0"/>
                        <a:t>4</a:t>
                      </a:r>
                    </a:p>
                    <a:p>
                      <a:pPr algn="ctr"/>
                      <a:r>
                        <a:rPr lang="tr-TR" dirty="0"/>
                        <a:t>7</a:t>
                      </a:r>
                    </a:p>
                    <a:p>
                      <a:pPr algn="ctr"/>
                      <a:r>
                        <a:rPr lang="tr-TR" dirty="0"/>
                        <a:t>1</a:t>
                      </a:r>
                    </a:p>
                    <a:p>
                      <a:pPr algn="ctr"/>
                      <a:r>
                        <a:rPr lang="tr-TR" dirty="0"/>
                        <a:t>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394063"/>
                  </a:ext>
                </a:extLst>
              </a:tr>
            </a:tbl>
          </a:graphicData>
        </a:graphic>
      </p:graphicFrame>
      <p:sp>
        <p:nvSpPr>
          <p:cNvPr id="3" name="Metin kutusu 2"/>
          <p:cNvSpPr txBox="1"/>
          <p:nvPr/>
        </p:nvSpPr>
        <p:spPr>
          <a:xfrm>
            <a:off x="1685109" y="574765"/>
            <a:ext cx="7694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LİSANS PROGRAMLARI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6294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023730" y="618700"/>
            <a:ext cx="957024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atin typeface="Arial" pitchFamily="34" charset="0"/>
                <a:cs typeface="Arial" pitchFamily="34" charset="0"/>
              </a:rPr>
              <a:t>YÜKSEK LİSANS PROGRAMLARI VE ÖĞRENCİ SAYILARI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47076"/>
              </p:ext>
            </p:extLst>
          </p:nvPr>
        </p:nvGraphicFramePr>
        <p:xfrm>
          <a:off x="2720771" y="1057700"/>
          <a:ext cx="5679446" cy="51816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401820">
                  <a:extLst>
                    <a:ext uri="{9D8B030D-6E8A-4147-A177-3AD203B41FA5}">
                      <a16:colId xmlns:a16="http://schemas.microsoft.com/office/drawing/2014/main" val="4117269188"/>
                    </a:ext>
                  </a:extLst>
                </a:gridCol>
                <a:gridCol w="1211547">
                  <a:extLst>
                    <a:ext uri="{9D8B030D-6E8A-4147-A177-3AD203B41FA5}">
                      <a16:colId xmlns:a16="http://schemas.microsoft.com/office/drawing/2014/main" val="963077998"/>
                    </a:ext>
                  </a:extLst>
                </a:gridCol>
                <a:gridCol w="1006652">
                  <a:extLst>
                    <a:ext uri="{9D8B030D-6E8A-4147-A177-3AD203B41FA5}">
                      <a16:colId xmlns:a16="http://schemas.microsoft.com/office/drawing/2014/main" val="1710482883"/>
                    </a:ext>
                  </a:extLst>
                </a:gridCol>
                <a:gridCol w="1059427">
                  <a:extLst>
                    <a:ext uri="{9D8B030D-6E8A-4147-A177-3AD203B41FA5}">
                      <a16:colId xmlns:a16="http://schemas.microsoft.com/office/drawing/2014/main" val="2564954428"/>
                    </a:ext>
                  </a:extLst>
                </a:gridCol>
              </a:tblGrid>
              <a:tr h="193653">
                <a:tc rowSpan="2"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Bölümler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Öğrenci Sayıları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930464"/>
                  </a:ext>
                </a:extLst>
              </a:tr>
              <a:tr h="2617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N.Ö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İ.Ö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577628"/>
                  </a:ext>
                </a:extLst>
              </a:tr>
              <a:tr h="300137">
                <a:tc rowSpan="2">
                  <a:txBody>
                    <a:bodyPr/>
                    <a:lstStyle/>
                    <a:p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Matematik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Mezun Olan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064070"/>
                  </a:ext>
                </a:extLst>
              </a:tr>
              <a:tr h="3001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Devam Eden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451045"/>
                  </a:ext>
                </a:extLst>
              </a:tr>
              <a:tr h="300137">
                <a:tc rowSpan="2">
                  <a:txBody>
                    <a:bodyPr/>
                    <a:lstStyle/>
                    <a:p>
                      <a:r>
                        <a:rPr lang="tr-TR" sz="16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Fizik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b="0" i="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Mezun Olan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i="0" u="non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en-US" sz="1400" b="0" i="0" u="non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i="0" u="non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US" sz="1400" b="0" i="0" u="non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736754"/>
                  </a:ext>
                </a:extLst>
              </a:tr>
              <a:tr h="1620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b="0" i="0" u="non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Devam Eden</a:t>
                      </a:r>
                      <a:endParaRPr lang="en-US" sz="1400" b="0" i="0" u="non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i="0" u="non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US" sz="1400" b="0" i="0" u="non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i="0" u="non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US" sz="1400" b="0" i="0" u="non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063438"/>
                  </a:ext>
                </a:extLst>
              </a:tr>
              <a:tr h="300137">
                <a:tc rowSpan="2">
                  <a:txBody>
                    <a:bodyPr/>
                    <a:lstStyle/>
                    <a:p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Kimya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Mezun Olan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i="0" u="non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i="0" u="non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517414"/>
                  </a:ext>
                </a:extLst>
              </a:tr>
              <a:tr h="3001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Devam Eden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i="0" u="non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i="0" u="non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565117"/>
                  </a:ext>
                </a:extLst>
              </a:tr>
              <a:tr h="300137">
                <a:tc rowSpan="2">
                  <a:txBody>
                    <a:bodyPr/>
                    <a:lstStyle/>
                    <a:p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Biyoloji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Mezun Olan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901103"/>
                  </a:ext>
                </a:extLst>
              </a:tr>
              <a:tr h="3001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Devam Eden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690732"/>
                  </a:ext>
                </a:extLst>
              </a:tr>
              <a:tr h="300137">
                <a:tc rowSpan="2">
                  <a:txBody>
                    <a:bodyPr/>
                    <a:lstStyle/>
                    <a:p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Tarih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Mezun Olan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357705"/>
                  </a:ext>
                </a:extLst>
              </a:tr>
              <a:tr h="3001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Devam Eden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52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0442388"/>
                  </a:ext>
                </a:extLst>
              </a:tr>
              <a:tr h="300137">
                <a:tc rowSpan="2">
                  <a:txBody>
                    <a:bodyPr/>
                    <a:lstStyle/>
                    <a:p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Türk Dili ve Edebiyatı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Mezun Olan</a:t>
                      </a:r>
                      <a:r>
                        <a:rPr lang="tr-TR" sz="1400" b="0" i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tr-TR" sz="14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083339"/>
                  </a:ext>
                </a:extLst>
              </a:tr>
              <a:tr h="3001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Devam Eden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54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295104"/>
                  </a:ext>
                </a:extLst>
              </a:tr>
              <a:tr h="300137">
                <a:tc rowSpan="2"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Toplam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b="1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Mezun Olan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120</a:t>
                      </a:r>
                      <a:endParaRPr lang="en-US" sz="1400" b="1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400" b="1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98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b="1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Devam Eden</a:t>
                      </a:r>
                      <a:endParaRPr lang="en-US" sz="1400" b="1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198</a:t>
                      </a:r>
                      <a:endParaRPr lang="en-US" sz="1400" b="1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59</a:t>
                      </a:r>
                      <a:endParaRPr lang="en-US" sz="1400" b="1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217373"/>
                  </a:ext>
                </a:extLst>
              </a:tr>
            </a:tbl>
          </a:graphicData>
        </a:graphic>
      </p:graphicFrame>
      <p:graphicFrame>
        <p:nvGraphicFramePr>
          <p:cNvPr id="6" name="Tablo 5">
            <a:extLst>
              <a:ext uri="{FF2B5EF4-FFF2-40B4-BE49-F238E27FC236}">
                <a16:creationId xmlns:a16="http://schemas.microsoft.com/office/drawing/2014/main" id="{E0E88466-B2D0-4DE3-82AF-787ECC9228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573979"/>
              </p:ext>
            </p:extLst>
          </p:nvPr>
        </p:nvGraphicFramePr>
        <p:xfrm>
          <a:off x="8654897" y="1080365"/>
          <a:ext cx="2902226" cy="18659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902226">
                  <a:extLst>
                    <a:ext uri="{9D8B030D-6E8A-4147-A177-3AD203B41FA5}">
                      <a16:colId xmlns:a16="http://schemas.microsoft.com/office/drawing/2014/main" val="4117269188"/>
                    </a:ext>
                  </a:extLst>
                </a:gridCol>
              </a:tblGrid>
              <a:tr h="347897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Yüksek Lisans  Programı Açılması Planlanan Bölümler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930464"/>
                  </a:ext>
                </a:extLst>
              </a:tr>
              <a:tr h="521510">
                <a:tc>
                  <a:txBody>
                    <a:bodyPr/>
                    <a:lstStyle/>
                    <a:p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Coğrafya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1510">
                <a:tc>
                  <a:txBody>
                    <a:bodyPr/>
                    <a:lstStyle/>
                    <a:p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Sosyoloji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389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689943" y="631763"/>
            <a:ext cx="7258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atin typeface="Arial" pitchFamily="34" charset="0"/>
                <a:cs typeface="Arial" pitchFamily="34" charset="0"/>
              </a:rPr>
              <a:t>DOKTORA PROGRAMI VE ÖĞRENCİ SAYILARI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319915"/>
              </p:ext>
            </p:extLst>
          </p:nvPr>
        </p:nvGraphicFramePr>
        <p:xfrm>
          <a:off x="2278005" y="1154890"/>
          <a:ext cx="6879058" cy="39081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521904">
                  <a:extLst>
                    <a:ext uri="{9D8B030D-6E8A-4147-A177-3AD203B41FA5}">
                      <a16:colId xmlns:a16="http://schemas.microsoft.com/office/drawing/2014/main" val="4117269188"/>
                    </a:ext>
                  </a:extLst>
                </a:gridCol>
                <a:gridCol w="1776548">
                  <a:extLst>
                    <a:ext uri="{9D8B030D-6E8A-4147-A177-3AD203B41FA5}">
                      <a16:colId xmlns:a16="http://schemas.microsoft.com/office/drawing/2014/main" val="963077998"/>
                    </a:ext>
                  </a:extLst>
                </a:gridCol>
                <a:gridCol w="1580606">
                  <a:extLst>
                    <a:ext uri="{9D8B030D-6E8A-4147-A177-3AD203B41FA5}">
                      <a16:colId xmlns:a16="http://schemas.microsoft.com/office/drawing/2014/main" val="1710482883"/>
                    </a:ext>
                  </a:extLst>
                </a:gridCol>
              </a:tblGrid>
              <a:tr h="320040">
                <a:tc rowSpan="2"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Bölüm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Öğrenci Sayıları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930464"/>
                  </a:ext>
                </a:extLst>
              </a:tr>
              <a:tr h="3304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N.Ö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14577628"/>
                  </a:ext>
                </a:extLst>
              </a:tr>
              <a:tr h="289560">
                <a:tc rowSpan="2">
                  <a:txBody>
                    <a:bodyPr/>
                    <a:lstStyle/>
                    <a:p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Kimya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Mezun Olan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9064070"/>
                  </a:ext>
                </a:extLst>
              </a:tr>
              <a:tr h="2955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Devam Eden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774451045"/>
                  </a:ext>
                </a:extLst>
              </a:tr>
              <a:tr h="289560">
                <a:tc rowSpan="2">
                  <a:txBody>
                    <a:bodyPr/>
                    <a:lstStyle/>
                    <a:p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Matematik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Mezun Olan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-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3517414"/>
                  </a:ext>
                </a:extLst>
              </a:tr>
              <a:tr h="2607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Devam Eden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/>
                        <a:t>2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71565117"/>
                  </a:ext>
                </a:extLst>
              </a:tr>
              <a:tr h="521510">
                <a:tc>
                  <a:txBody>
                    <a:bodyPr/>
                    <a:lstStyle/>
                    <a:p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Türk</a:t>
                      </a:r>
                      <a:r>
                        <a:rPr lang="tr-TR" sz="1600" b="1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Dili ve Edebiyatı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Başvuru Aşamasında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1510">
                <a:tc>
                  <a:txBody>
                    <a:bodyPr/>
                    <a:lstStyle/>
                    <a:p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Tarih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Başvuru Aşamasında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209">
                <a:tc rowSpan="2"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Toplam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b="1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Mezun Olan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US" sz="1400" b="1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27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b="1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Devam Eden</a:t>
                      </a:r>
                      <a:endParaRPr lang="en-US" sz="1400" b="1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i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400" b="1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62173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301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724296" y="597328"/>
            <a:ext cx="10097589" cy="446276"/>
          </a:xfrm>
          <a:prstGeom prst="rect">
            <a:avLst/>
          </a:prstGeom>
          <a:solidFill>
            <a:srgbClr val="EEC416"/>
          </a:solidFill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spcBef>
                <a:spcPts val="1000"/>
              </a:spcBef>
              <a:defRPr/>
            </a:pPr>
            <a:r>
              <a:rPr lang="tr-TR" sz="2000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DİĞER ÜNİVERSİTELERDE EĞİTİM GÖREN ÖĞRETİM ELEMANLARININ DAĞILIMI</a:t>
            </a:r>
          </a:p>
        </p:txBody>
      </p:sp>
      <p:graphicFrame>
        <p:nvGraphicFramePr>
          <p:cNvPr id="3" name="İçerik Yer Tutucusu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5955006"/>
              </p:ext>
            </p:extLst>
          </p:nvPr>
        </p:nvGraphicFramePr>
        <p:xfrm>
          <a:off x="3245618" y="1622811"/>
          <a:ext cx="5334660" cy="3364988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3038622">
                  <a:extLst>
                    <a:ext uri="{9D8B030D-6E8A-4147-A177-3AD203B41FA5}">
                      <a16:colId xmlns:a16="http://schemas.microsoft.com/office/drawing/2014/main" val="2259227488"/>
                    </a:ext>
                  </a:extLst>
                </a:gridCol>
                <a:gridCol w="2296038">
                  <a:extLst>
                    <a:ext uri="{9D8B030D-6E8A-4147-A177-3AD203B41FA5}">
                      <a16:colId xmlns:a16="http://schemas.microsoft.com/office/drawing/2014/main" val="4223437509"/>
                    </a:ext>
                  </a:extLst>
                </a:gridCol>
              </a:tblGrid>
              <a:tr h="5345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Eğitim Düzeyi ve Çeşidi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Sayı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5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Yüksek Lisans 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tr-TR" sz="1600" b="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59144872"/>
                  </a:ext>
                </a:extLst>
              </a:tr>
              <a:tr h="325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Doktora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53980991"/>
                  </a:ext>
                </a:extLst>
              </a:tr>
              <a:tr h="484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Doktora Sonrası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16656384"/>
                  </a:ext>
                </a:extLst>
              </a:tr>
              <a:tr h="5289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Yurt Dışı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21084581"/>
                  </a:ext>
                </a:extLst>
              </a:tr>
              <a:tr h="5024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Yabancı Dil 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70765382"/>
                  </a:ext>
                </a:extLst>
              </a:tr>
              <a:tr h="4550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Toplam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12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03730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439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3"/>
          <p:cNvSpPr txBox="1"/>
          <p:nvPr/>
        </p:nvSpPr>
        <p:spPr>
          <a:xfrm>
            <a:off x="3839277" y="618545"/>
            <a:ext cx="4289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Arial" pitchFamily="34" charset="0"/>
                <a:cs typeface="Arial" pitchFamily="34" charset="0"/>
              </a:rPr>
              <a:t>BÖLÜM BAŞKANLARI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Resim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43" t="-843" r="955" b="19632"/>
          <a:stretch/>
        </p:blipFill>
        <p:spPr>
          <a:xfrm>
            <a:off x="4041913" y="1215851"/>
            <a:ext cx="1285461" cy="1448637"/>
          </a:xfrm>
          <a:prstGeom prst="rect">
            <a:avLst/>
          </a:prstGeom>
        </p:spPr>
      </p:pic>
      <p:pic>
        <p:nvPicPr>
          <p:cNvPr id="6" name="Resim 8"/>
          <p:cNvPicPr>
            <a:picLocks noChangeAspect="1"/>
          </p:cNvPicPr>
          <p:nvPr/>
        </p:nvPicPr>
        <p:blipFill rotWithShape="1">
          <a:blip r:embed="rId3"/>
          <a:srcRect l="23552" t="12734" r="17374"/>
          <a:stretch/>
        </p:blipFill>
        <p:spPr>
          <a:xfrm>
            <a:off x="9676283" y="1221596"/>
            <a:ext cx="1576723" cy="1520684"/>
          </a:xfrm>
          <a:prstGeom prst="rect">
            <a:avLst/>
          </a:prstGeom>
        </p:spPr>
      </p:pic>
      <p:pic>
        <p:nvPicPr>
          <p:cNvPr id="7" name="Resi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12" y="3496586"/>
            <a:ext cx="1793960" cy="1401986"/>
          </a:xfrm>
          <a:prstGeom prst="rect">
            <a:avLst/>
          </a:prstGeom>
        </p:spPr>
      </p:pic>
      <p:sp>
        <p:nvSpPr>
          <p:cNvPr id="8" name="Metin kutusu 10"/>
          <p:cNvSpPr txBox="1"/>
          <p:nvPr/>
        </p:nvSpPr>
        <p:spPr>
          <a:xfrm>
            <a:off x="179651" y="2732335"/>
            <a:ext cx="3537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           Prof. Dr. Hüseyin Yaşar</a:t>
            </a:r>
          </a:p>
          <a:p>
            <a:r>
              <a:rPr lang="tr-TR" dirty="0"/>
              <a:t>Türk Dili ve Edebiyat Bölüm Başkanı</a:t>
            </a:r>
            <a:endParaRPr lang="en-US" dirty="0"/>
          </a:p>
          <a:p>
            <a:endParaRPr lang="en-US" dirty="0"/>
          </a:p>
        </p:txBody>
      </p:sp>
      <p:sp>
        <p:nvSpPr>
          <p:cNvPr id="9" name="Metin kutusu 11"/>
          <p:cNvSpPr txBox="1"/>
          <p:nvPr/>
        </p:nvSpPr>
        <p:spPr>
          <a:xfrm>
            <a:off x="3176747" y="2667020"/>
            <a:ext cx="3537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         Prof. Dr. Gülnisa </a:t>
            </a:r>
            <a:r>
              <a:rPr lang="tr-TR" dirty="0" err="1"/>
              <a:t>Aynakul</a:t>
            </a:r>
            <a:endParaRPr lang="tr-TR" dirty="0"/>
          </a:p>
          <a:p>
            <a:r>
              <a:rPr lang="tr-TR" dirty="0"/>
              <a:t>             Tarih Bölüm Başkanı</a:t>
            </a:r>
          </a:p>
        </p:txBody>
      </p:sp>
      <p:sp>
        <p:nvSpPr>
          <p:cNvPr id="10" name="Metin kutusu 12"/>
          <p:cNvSpPr txBox="1"/>
          <p:nvPr/>
        </p:nvSpPr>
        <p:spPr>
          <a:xfrm>
            <a:off x="6714298" y="2680247"/>
            <a:ext cx="2679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Dr. </a:t>
            </a:r>
            <a:r>
              <a:rPr lang="tr-TR" dirty="0" err="1"/>
              <a:t>Öğr</a:t>
            </a:r>
            <a:r>
              <a:rPr lang="tr-TR" dirty="0"/>
              <a:t>. Üyesi Mehmet Tan</a:t>
            </a:r>
          </a:p>
          <a:p>
            <a:r>
              <a:rPr lang="tr-TR" dirty="0"/>
              <a:t>Sosyoloji Bölüm Başkanı</a:t>
            </a:r>
            <a:endParaRPr lang="en-US" dirty="0"/>
          </a:p>
        </p:txBody>
      </p:sp>
      <p:sp>
        <p:nvSpPr>
          <p:cNvPr id="11" name="Metin kutusu 13"/>
          <p:cNvSpPr txBox="1"/>
          <p:nvPr/>
        </p:nvSpPr>
        <p:spPr>
          <a:xfrm>
            <a:off x="9313817" y="2745562"/>
            <a:ext cx="2838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   Doç. Dr. Adnan ALKAN</a:t>
            </a:r>
          </a:p>
          <a:p>
            <a:r>
              <a:rPr lang="tr-TR" dirty="0"/>
              <a:t>  Coğrafya Bölüm Başkanı</a:t>
            </a:r>
            <a:endParaRPr lang="en-US" dirty="0"/>
          </a:p>
        </p:txBody>
      </p:sp>
      <p:sp>
        <p:nvSpPr>
          <p:cNvPr id="12" name="Metin kutusu 14"/>
          <p:cNvSpPr txBox="1"/>
          <p:nvPr/>
        </p:nvSpPr>
        <p:spPr>
          <a:xfrm>
            <a:off x="514350" y="4865201"/>
            <a:ext cx="2450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Prof. Dr. İbrahim TEĞİN</a:t>
            </a:r>
          </a:p>
          <a:p>
            <a:r>
              <a:rPr lang="tr-TR" dirty="0"/>
              <a:t> Kimya Bölüm Başkanı</a:t>
            </a:r>
            <a:endParaRPr lang="en-US" dirty="0"/>
          </a:p>
        </p:txBody>
      </p:sp>
      <p:sp>
        <p:nvSpPr>
          <p:cNvPr id="14" name="Metin kutusu 16"/>
          <p:cNvSpPr txBox="1"/>
          <p:nvPr/>
        </p:nvSpPr>
        <p:spPr>
          <a:xfrm>
            <a:off x="3717201" y="4969704"/>
            <a:ext cx="2502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Doç. Dr. </a:t>
            </a:r>
            <a:r>
              <a:rPr lang="tr-TR" dirty="0" smtClean="0"/>
              <a:t>Mehmet FİDAN</a:t>
            </a:r>
            <a:endParaRPr lang="tr-TR" dirty="0"/>
          </a:p>
          <a:p>
            <a:r>
              <a:rPr lang="tr-TR" dirty="0"/>
              <a:t>Biyoloji Bölüm Başkanı</a:t>
            </a:r>
            <a:endParaRPr lang="en-US" dirty="0"/>
          </a:p>
        </p:txBody>
      </p:sp>
      <p:pic>
        <p:nvPicPr>
          <p:cNvPr id="15" name="Resim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1798" y="3545285"/>
            <a:ext cx="1545186" cy="1431663"/>
          </a:xfrm>
          <a:prstGeom prst="rect">
            <a:avLst/>
          </a:prstGeom>
        </p:spPr>
      </p:pic>
      <p:sp>
        <p:nvSpPr>
          <p:cNvPr id="16" name="Metin kutusu 19"/>
          <p:cNvSpPr txBox="1"/>
          <p:nvPr/>
        </p:nvSpPr>
        <p:spPr>
          <a:xfrm>
            <a:off x="6560313" y="4974860"/>
            <a:ext cx="2701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      </a:t>
            </a:r>
            <a:r>
              <a:rPr lang="tr-TR" dirty="0" smtClean="0"/>
              <a:t>Prof. </a:t>
            </a:r>
            <a:r>
              <a:rPr lang="tr-TR" dirty="0"/>
              <a:t>Dr. Ali AKGÜL</a:t>
            </a:r>
          </a:p>
          <a:p>
            <a:r>
              <a:rPr lang="tr-TR" dirty="0"/>
              <a:t>Matematik Bölüm Başkanı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2E51357-6FD1-4DAE-916D-1CCA22D44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994" y="1153597"/>
            <a:ext cx="1947756" cy="146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3505BB7-A408-45CF-9389-985A50646F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96"/>
          <a:stretch/>
        </p:blipFill>
        <p:spPr bwMode="auto">
          <a:xfrm>
            <a:off x="7040932" y="1180927"/>
            <a:ext cx="1796606" cy="154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www.siirt.edu.tr/foto/userfoto/2017224105823229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2" r="17369"/>
          <a:stretch/>
        </p:blipFill>
        <p:spPr bwMode="auto">
          <a:xfrm>
            <a:off x="3717201" y="3564294"/>
            <a:ext cx="2263721" cy="144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26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099945"/>
            <a:ext cx="10515600" cy="28639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4000" b="1" dirty="0">
                <a:latin typeface="Arial" panose="020B0604020202020204" pitchFamily="34" charset="0"/>
                <a:cs typeface="Arial" panose="020B0604020202020204" pitchFamily="34" charset="0"/>
              </a:rPr>
              <a:t>FİZİKİ YAPI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8210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451687"/>
              </p:ext>
            </p:extLst>
          </p:nvPr>
        </p:nvGraphicFramePr>
        <p:xfrm>
          <a:off x="927462" y="1528356"/>
          <a:ext cx="9078686" cy="3879156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1687721">
                  <a:extLst>
                    <a:ext uri="{9D8B030D-6E8A-4147-A177-3AD203B41FA5}">
                      <a16:colId xmlns:a16="http://schemas.microsoft.com/office/drawing/2014/main" val="3902603424"/>
                    </a:ext>
                  </a:extLst>
                </a:gridCol>
                <a:gridCol w="933043">
                  <a:extLst>
                    <a:ext uri="{9D8B030D-6E8A-4147-A177-3AD203B41FA5}">
                      <a16:colId xmlns:a16="http://schemas.microsoft.com/office/drawing/2014/main" val="2198323755"/>
                    </a:ext>
                  </a:extLst>
                </a:gridCol>
                <a:gridCol w="1448771">
                  <a:extLst>
                    <a:ext uri="{9D8B030D-6E8A-4147-A177-3AD203B41FA5}">
                      <a16:colId xmlns:a16="http://schemas.microsoft.com/office/drawing/2014/main" val="25042596"/>
                    </a:ext>
                  </a:extLst>
                </a:gridCol>
                <a:gridCol w="13793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93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18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88719">
                  <a:extLst>
                    <a:ext uri="{9D8B030D-6E8A-4147-A177-3AD203B41FA5}">
                      <a16:colId xmlns:a16="http://schemas.microsoft.com/office/drawing/2014/main" val="1989366789"/>
                    </a:ext>
                  </a:extLst>
                </a:gridCol>
              </a:tblGrid>
              <a:tr h="509964">
                <a:tc gridSpan="7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</a:rPr>
                        <a:t>Eğitim Alanları Derslikler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2153178"/>
                  </a:ext>
                </a:extLst>
              </a:tr>
              <a:tr h="11992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Eğitim Alanı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Sınıf</a:t>
                      </a:r>
                      <a:endParaRPr lang="en-US" sz="1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(Adet)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Bilgisayar </a:t>
                      </a:r>
                      <a:r>
                        <a:rPr lang="tr-TR" sz="1800" dirty="0" err="1">
                          <a:effectLst/>
                        </a:rPr>
                        <a:t>Lab</a:t>
                      </a:r>
                      <a:r>
                        <a:rPr lang="tr-TR" sz="1800" dirty="0">
                          <a:effectLst/>
                        </a:rPr>
                        <a:t>.</a:t>
                      </a:r>
                      <a:endParaRPr lang="en-US" sz="1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(Adet)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Kimya </a:t>
                      </a:r>
                      <a:r>
                        <a:rPr lang="tr-TR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Lab</a:t>
                      </a:r>
                      <a:r>
                        <a:rPr lang="tr-T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tr-TR" sz="1800" dirty="0">
                          <a:effectLst/>
                        </a:rPr>
                        <a:t>(Adet)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Biyoloji </a:t>
                      </a:r>
                      <a:r>
                        <a:rPr lang="tr-TR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Lab</a:t>
                      </a:r>
                      <a:r>
                        <a:rPr lang="tr-T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tr-TR" sz="1800" dirty="0">
                          <a:effectLst/>
                        </a:rPr>
                        <a:t>(Adet)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Fizik </a:t>
                      </a:r>
                      <a:r>
                        <a:rPr lang="tr-TR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Lab</a:t>
                      </a:r>
                      <a:r>
                        <a:rPr lang="tr-T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tr-TR" sz="1800" dirty="0">
                          <a:effectLst/>
                        </a:rPr>
                        <a:t>(Adet)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TOPLAM (Adet)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90827053"/>
                  </a:ext>
                </a:extLst>
              </a:tr>
              <a:tr h="5099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0–50 Kişilik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86077741"/>
                  </a:ext>
                </a:extLst>
              </a:tr>
              <a:tr h="5099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51–75 Kişilik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15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-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15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7640286"/>
                  </a:ext>
                </a:extLst>
              </a:tr>
              <a:tr h="5099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76–100 Kişilik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-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-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-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5791693"/>
                  </a:ext>
                </a:extLst>
              </a:tr>
              <a:tr h="5099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TOPLAM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15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452233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37707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029269"/>
              </p:ext>
            </p:extLst>
          </p:nvPr>
        </p:nvGraphicFramePr>
        <p:xfrm>
          <a:off x="1280160" y="1397726"/>
          <a:ext cx="8101562" cy="3722913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2731992">
                  <a:extLst>
                    <a:ext uri="{9D8B030D-6E8A-4147-A177-3AD203B41FA5}">
                      <a16:colId xmlns:a16="http://schemas.microsoft.com/office/drawing/2014/main" val="3156595116"/>
                    </a:ext>
                  </a:extLst>
                </a:gridCol>
                <a:gridCol w="2535128">
                  <a:extLst>
                    <a:ext uri="{9D8B030D-6E8A-4147-A177-3AD203B41FA5}">
                      <a16:colId xmlns:a16="http://schemas.microsoft.com/office/drawing/2014/main" val="2606214031"/>
                    </a:ext>
                  </a:extLst>
                </a:gridCol>
                <a:gridCol w="2834442">
                  <a:extLst>
                    <a:ext uri="{9D8B030D-6E8A-4147-A177-3AD203B41FA5}">
                      <a16:colId xmlns:a16="http://schemas.microsoft.com/office/drawing/2014/main" val="187754387"/>
                    </a:ext>
                  </a:extLst>
                </a:gridCol>
              </a:tblGrid>
              <a:tr h="500448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</a:rPr>
                        <a:t>Seminer-Konferans Salonları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138080"/>
                  </a:ext>
                </a:extLst>
              </a:tr>
              <a:tr h="8354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Kapasitesi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</a:rPr>
                        <a:t>Seminer Salonu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</a:rPr>
                        <a:t>Konferans Salonu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13390249"/>
                  </a:ext>
                </a:extLst>
              </a:tr>
              <a:tr h="7003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0–50 Kişilik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13792213"/>
                  </a:ext>
                </a:extLst>
              </a:tr>
              <a:tr h="5838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51–75 Kişilik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-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77663057"/>
                  </a:ext>
                </a:extLst>
              </a:tr>
              <a:tr h="5679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76–100 Kişilik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-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85479681"/>
                  </a:ext>
                </a:extLst>
              </a:tr>
              <a:tr h="5348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TOPLAM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</a:rPr>
                        <a:t>2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</a:rPr>
                        <a:t>1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8415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63756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388365"/>
              </p:ext>
            </p:extLst>
          </p:nvPr>
        </p:nvGraphicFramePr>
        <p:xfrm>
          <a:off x="1136470" y="1606739"/>
          <a:ext cx="9078686" cy="2468880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9078686">
                  <a:extLst>
                    <a:ext uri="{9D8B030D-6E8A-4147-A177-3AD203B41FA5}">
                      <a16:colId xmlns:a16="http://schemas.microsoft.com/office/drawing/2014/main" val="3902603424"/>
                    </a:ext>
                  </a:extLst>
                </a:gridCol>
              </a:tblGrid>
              <a:tr h="4971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</a:rPr>
                        <a:t>Fakültemizin</a:t>
                      </a:r>
                      <a:r>
                        <a:rPr lang="tr-TR" sz="2800" baseline="0" dirty="0">
                          <a:effectLst/>
                        </a:rPr>
                        <a:t> Çözülen F</a:t>
                      </a:r>
                      <a:r>
                        <a:rPr lang="tr-TR" sz="2800" dirty="0">
                          <a:effectLst/>
                        </a:rPr>
                        <a:t>iziki Sorunları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402153178"/>
                  </a:ext>
                </a:extLst>
              </a:tr>
              <a:tr h="6818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Binanın üst kısmındaki</a:t>
                      </a:r>
                      <a:r>
                        <a:rPr lang="tr-TR" sz="2000" b="0" baseline="0" dirty="0">
                          <a:effectLst/>
                        </a:rPr>
                        <a:t> damlamalar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b="0" baseline="0" dirty="0">
                          <a:effectLst/>
                        </a:rPr>
                        <a:t>(Çatı yapma işi tamamlanmıştır)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5791693"/>
                  </a:ext>
                </a:extLst>
              </a:tr>
              <a:tr h="8834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Aşırı yağışlarda binanın</a:t>
                      </a:r>
                      <a:r>
                        <a:rPr lang="tr-TR" sz="2000" b="0" baseline="0" dirty="0">
                          <a:effectLst/>
                        </a:rPr>
                        <a:t> su alması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b="0" baseline="0" dirty="0">
                          <a:effectLst/>
                        </a:rPr>
                        <a:t>(Altyapı düzenlemesi için kanal projesi yapılmıştır)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37707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90939"/>
            <a:ext cx="10515600" cy="27725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4000" b="1" dirty="0">
                <a:cs typeface="Arial" panose="020B0604020202020204" pitchFamily="34" charset="0"/>
              </a:rPr>
              <a:t>EKİPMAN</a:t>
            </a:r>
            <a:endParaRPr lang="en-US" sz="4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8174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024949"/>
              </p:ext>
            </p:extLst>
          </p:nvPr>
        </p:nvGraphicFramePr>
        <p:xfrm>
          <a:off x="1582646" y="1013638"/>
          <a:ext cx="9559970" cy="4799334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2490935">
                  <a:extLst>
                    <a:ext uri="{9D8B030D-6E8A-4147-A177-3AD203B41FA5}">
                      <a16:colId xmlns:a16="http://schemas.microsoft.com/office/drawing/2014/main" val="1450369052"/>
                    </a:ext>
                  </a:extLst>
                </a:gridCol>
                <a:gridCol w="1647232">
                  <a:extLst>
                    <a:ext uri="{9D8B030D-6E8A-4147-A177-3AD203B41FA5}">
                      <a16:colId xmlns:a16="http://schemas.microsoft.com/office/drawing/2014/main" val="1718841431"/>
                    </a:ext>
                  </a:extLst>
                </a:gridCol>
                <a:gridCol w="1894317">
                  <a:extLst>
                    <a:ext uri="{9D8B030D-6E8A-4147-A177-3AD203B41FA5}">
                      <a16:colId xmlns:a16="http://schemas.microsoft.com/office/drawing/2014/main" val="3018834740"/>
                    </a:ext>
                  </a:extLst>
                </a:gridCol>
                <a:gridCol w="2274988">
                  <a:extLst>
                    <a:ext uri="{9D8B030D-6E8A-4147-A177-3AD203B41FA5}">
                      <a16:colId xmlns:a16="http://schemas.microsoft.com/office/drawing/2014/main" val="2052984085"/>
                    </a:ext>
                  </a:extLst>
                </a:gridCol>
                <a:gridCol w="1252498">
                  <a:extLst>
                    <a:ext uri="{9D8B030D-6E8A-4147-A177-3AD203B41FA5}">
                      <a16:colId xmlns:a16="http://schemas.microsoft.com/office/drawing/2014/main" val="2826418130"/>
                    </a:ext>
                  </a:extLst>
                </a:gridCol>
              </a:tblGrid>
              <a:tr h="488250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</a:rPr>
                        <a:t>Diğer Bilgi ve Teknolojik Kaynaklar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748802"/>
                  </a:ext>
                </a:extLst>
              </a:tr>
              <a:tr h="5004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Cinsi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İdari Amaçlı (Adet)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Eğitim Amaçlı  (Adet)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Araştırma Amaçlı (Adet)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Toplam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98564536"/>
                  </a:ext>
                </a:extLst>
              </a:tr>
              <a:tr h="2766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Projeksiyon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-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18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-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18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6635746"/>
                  </a:ext>
                </a:extLst>
              </a:tr>
              <a:tr h="2766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Akıllı Tahta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-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-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-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-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16941025"/>
                  </a:ext>
                </a:extLst>
              </a:tr>
              <a:tr h="2766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Barkot Okuyucu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-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-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27044022"/>
                  </a:ext>
                </a:extLst>
              </a:tr>
              <a:tr h="2766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Baskı Makinesi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-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-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-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-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35630765"/>
                  </a:ext>
                </a:extLst>
              </a:tr>
              <a:tr h="2766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Fotokopi Makinesi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-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-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85743899"/>
                  </a:ext>
                </a:extLst>
              </a:tr>
              <a:tr h="2766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Telefon Makinesi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30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52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-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82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28921831"/>
                  </a:ext>
                </a:extLst>
              </a:tr>
              <a:tr h="2766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Faks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-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-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95048606"/>
                  </a:ext>
                </a:extLst>
              </a:tr>
              <a:tr h="4905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Yazıcı (Barkot Yazıcısı Dâhil)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20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33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-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53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51108913"/>
                  </a:ext>
                </a:extLst>
              </a:tr>
              <a:tr h="2766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Fotoğraf Makinesi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-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-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63372924"/>
                  </a:ext>
                </a:extLst>
              </a:tr>
              <a:tr h="2766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Kameralar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-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-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-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-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61669352"/>
                  </a:ext>
                </a:extLst>
              </a:tr>
              <a:tr h="2766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Televizyonlar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-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-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04136009"/>
                  </a:ext>
                </a:extLst>
              </a:tr>
              <a:tr h="2766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Tarayıcılar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-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-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46994968"/>
                  </a:ext>
                </a:extLst>
              </a:tr>
              <a:tr h="2766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Mikroskoplar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-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10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16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26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44641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00632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53818" y="1258958"/>
            <a:ext cx="7629939" cy="2650434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>
                <a:latin typeface="Arial" panose="020B0604020202020204" pitchFamily="34" charset="0"/>
                <a:cs typeface="Arial" panose="020B0604020202020204" pitchFamily="34" charset="0"/>
              </a:rPr>
              <a:t>Düzenlenen ve Planlanan Bilimsel Etkinlikler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134437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44557" y="330179"/>
            <a:ext cx="102306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/>
              <a:t>İSTİKLAL MARŞI’NIN KABULÜ’NÜ ANMA GÜNÜ: </a:t>
            </a:r>
          </a:p>
          <a:p>
            <a:pPr algn="ctr"/>
            <a:r>
              <a:rPr lang="tr-TR" sz="2400" b="1" dirty="0"/>
              <a:t>ON KITA BİR VATAN İLALEBET İSTİKLAL PANELİ</a:t>
            </a:r>
            <a:endParaRPr lang="en-US" sz="2400" b="1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147BCDBF-52FA-4683-9AFA-0B2A162BC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132" y="1161176"/>
            <a:ext cx="6326031" cy="494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7799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8E05A66B-E940-48E2-AAEE-405655615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251" y="1100344"/>
            <a:ext cx="8739811" cy="491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3849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515290" y="631763"/>
            <a:ext cx="9020187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i="0" dirty="0">
                <a:solidFill>
                  <a:srgbClr val="333333"/>
                </a:solidFill>
                <a:effectLst/>
                <a:latin typeface="din_trbold"/>
              </a:rPr>
              <a:t>FEN-EDEBİYAT ÇEVRİM İÇİ SOHBETLERİ ETKİNLİĞİ-</a:t>
            </a:r>
            <a:r>
              <a:rPr lang="tr-TR" sz="2800" b="0" i="0" dirty="0">
                <a:solidFill>
                  <a:srgbClr val="333333"/>
                </a:solidFill>
                <a:effectLst/>
                <a:latin typeface="din_trbold"/>
              </a:rPr>
              <a:t>1</a:t>
            </a:r>
          </a:p>
          <a:p>
            <a:endParaRPr lang="tr-TR" sz="2800" b="0" i="0" dirty="0">
              <a:solidFill>
                <a:srgbClr val="333333"/>
              </a:solidFill>
              <a:effectLst/>
              <a:latin typeface="din_trbold"/>
            </a:endParaRPr>
          </a:p>
          <a:p>
            <a:endParaRPr lang="en-US" sz="2600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1D28F832-518D-449D-BD68-44B7094282AC}"/>
              </a:ext>
            </a:extLst>
          </p:cNvPr>
          <p:cNvSpPr txBox="1"/>
          <p:nvPr/>
        </p:nvSpPr>
        <p:spPr>
          <a:xfrm>
            <a:off x="596347" y="2252870"/>
            <a:ext cx="1061499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4400" dirty="0">
                <a:solidFill>
                  <a:srgbClr val="333333"/>
                </a:solidFill>
                <a:latin typeface="din_trbold"/>
              </a:rPr>
              <a:t>FEN-EDEBİYAT FAKÜLTESİ’NİN ÖĞRENCİLERE TANITIMI VE UZAKTAN EĞİTİM İLE İLGİLİ DEĞERLENDİRME</a:t>
            </a:r>
            <a:endParaRPr lang="tr-TR" sz="4400" i="0" dirty="0">
              <a:solidFill>
                <a:srgbClr val="333333"/>
              </a:solidFill>
              <a:effectLst/>
              <a:latin typeface="din_trbold"/>
            </a:endParaRPr>
          </a:p>
        </p:txBody>
      </p:sp>
    </p:spTree>
    <p:extLst>
      <p:ext uri="{BB962C8B-B14F-4D97-AF65-F5344CB8AC3E}">
        <p14:creationId xmlns:p14="http://schemas.microsoft.com/office/powerpoint/2010/main" val="2824979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574766"/>
            <a:ext cx="10515600" cy="509452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/>
              <a:t>      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178322"/>
            <a:ext cx="10515600" cy="28900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4000" b="1" dirty="0">
                <a:latin typeface="Arial" panose="020B0604020202020204" pitchFamily="34" charset="0"/>
                <a:cs typeface="Arial" panose="020B0604020202020204" pitchFamily="34" charset="0"/>
              </a:rPr>
              <a:t>PERSONEL BİLGİLERİ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1548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D329B568-8939-4112-9A95-0F73D08BCF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3" t="28600" r="14732" b="8598"/>
          <a:stretch/>
        </p:blipFill>
        <p:spPr>
          <a:xfrm>
            <a:off x="2928729" y="1058516"/>
            <a:ext cx="4931477" cy="502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7535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2539F3B-5063-4CD5-AEDC-A6E11F25F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627" y="1070528"/>
            <a:ext cx="8719929" cy="490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5280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64705" y="834887"/>
            <a:ext cx="8557591" cy="318052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400" b="1" i="0" dirty="0">
                <a:solidFill>
                  <a:srgbClr val="333333"/>
                </a:solidFill>
                <a:effectLst/>
                <a:latin typeface="din_trbold"/>
              </a:rPr>
              <a:t>FEN-EDEBİYAT ÇEVRİM İÇİ SOHBETLERİ ETKİNLİĞİ-</a:t>
            </a:r>
            <a:r>
              <a:rPr lang="tr-TR" sz="2400" dirty="0">
                <a:solidFill>
                  <a:srgbClr val="333333"/>
                </a:solidFill>
                <a:latin typeface="din_trbold"/>
              </a:rPr>
              <a:t>2</a:t>
            </a:r>
            <a:r>
              <a:rPr lang="tr-TR" sz="2400" b="0" i="0" dirty="0">
                <a:solidFill>
                  <a:srgbClr val="333333"/>
                </a:solidFill>
                <a:effectLst/>
                <a:latin typeface="din_trbold"/>
              </a:rPr>
              <a:t/>
            </a:r>
            <a:br>
              <a:rPr lang="tr-TR" sz="2400" b="0" i="0" dirty="0">
                <a:solidFill>
                  <a:srgbClr val="333333"/>
                </a:solidFill>
                <a:effectLst/>
                <a:latin typeface="din_trbold"/>
              </a:rPr>
            </a:br>
            <a:endParaRPr lang="tr-TR" sz="2400" dirty="0">
              <a:latin typeface="+mn-lt"/>
            </a:endParaRPr>
          </a:p>
        </p:txBody>
      </p:sp>
      <p:sp>
        <p:nvSpPr>
          <p:cNvPr id="3" name="Unvan 1">
            <a:extLst>
              <a:ext uri="{FF2B5EF4-FFF2-40B4-BE49-F238E27FC236}">
                <a16:creationId xmlns:a16="http://schemas.microsoft.com/office/drawing/2014/main" id="{25301B37-A4C8-4F9C-BA60-F4514945E15F}"/>
              </a:ext>
            </a:extLst>
          </p:cNvPr>
          <p:cNvSpPr txBox="1">
            <a:spLocks/>
          </p:cNvSpPr>
          <p:nvPr/>
        </p:nvSpPr>
        <p:spPr>
          <a:xfrm>
            <a:off x="838200" y="1310186"/>
            <a:ext cx="10515600" cy="2996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t"/>
            <a:r>
              <a:rPr lang="tr-TR" sz="4000" dirty="0">
                <a:latin typeface="Calibri" panose="020F0502020204030204" pitchFamily="34" charset="0"/>
                <a:cs typeface="Times New Roman" panose="02020603050405020304" pitchFamily="18" charset="0"/>
              </a:rPr>
              <a:t>BATILILAŞMA SERÜVENİ </a:t>
            </a:r>
          </a:p>
          <a:p>
            <a:pPr algn="ctr" fontAlgn="t"/>
            <a:r>
              <a:rPr lang="tr-TR" sz="4000" dirty="0">
                <a:latin typeface="Calibri" panose="020F0502020204030204" pitchFamily="34" charset="0"/>
                <a:cs typeface="Times New Roman" panose="02020603050405020304" pitchFamily="18" charset="0"/>
              </a:rPr>
              <a:t>VE </a:t>
            </a:r>
          </a:p>
          <a:p>
            <a:pPr algn="ctr" fontAlgn="t"/>
            <a:r>
              <a:rPr lang="tr-TR" sz="4000" dirty="0">
                <a:latin typeface="Calibri" panose="020F0502020204030204" pitchFamily="34" charset="0"/>
                <a:cs typeface="Times New Roman" panose="02020603050405020304" pitchFamily="18" charset="0"/>
              </a:rPr>
              <a:t>TANZİMAT ROMANI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134437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C20C1866-FB37-48E3-BDB1-80A92431D6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0" t="24155" r="11121" b="7247"/>
          <a:stretch/>
        </p:blipFill>
        <p:spPr bwMode="auto">
          <a:xfrm>
            <a:off x="3286540" y="1076739"/>
            <a:ext cx="4408766" cy="503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37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26FB7BA-72D6-48B5-AC73-F5121C713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217" y="1110008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 algn="ctr">
              <a:buNone/>
            </a:pPr>
            <a:r>
              <a:rPr lang="tr-TR" dirty="0"/>
              <a:t>EĞİTİLMİŞ İNSANIN İMÂLİ</a:t>
            </a:r>
          </a:p>
          <a:p>
            <a:pPr marL="0" indent="0" algn="ctr">
              <a:buNone/>
            </a:pPr>
            <a:r>
              <a:rPr lang="tr-TR" dirty="0"/>
              <a:t>23 NİSAN 2021</a:t>
            </a:r>
          </a:p>
          <a:p>
            <a:pPr marL="0" indent="0" algn="ctr">
              <a:buNone/>
            </a:pPr>
            <a:r>
              <a:rPr lang="tr-TR" dirty="0"/>
              <a:t>KONUŞMACI: DR. ÖĞR. ÜYESİ ADEM İNCE </a:t>
            </a:r>
          </a:p>
          <a:p>
            <a:pPr marL="0" indent="0" algn="ctr">
              <a:buNone/>
            </a:pPr>
            <a:r>
              <a:rPr lang="tr-TR" dirty="0"/>
              <a:t>(SAMSUN ÜNİVERSİTESİ)</a:t>
            </a:r>
          </a:p>
        </p:txBody>
      </p:sp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EEF03D21-3C86-4A78-8B4F-30F4DE480012}"/>
              </a:ext>
            </a:extLst>
          </p:cNvPr>
          <p:cNvSpPr txBox="1">
            <a:spLocks/>
          </p:cNvSpPr>
          <p:nvPr/>
        </p:nvSpPr>
        <p:spPr>
          <a:xfrm>
            <a:off x="1096617" y="503584"/>
            <a:ext cx="10515600" cy="1113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dirty="0"/>
              <a:t>    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25AD4FC4-8A38-444B-8791-6438B8C82BF2}"/>
              </a:ext>
            </a:extLst>
          </p:cNvPr>
          <p:cNvSpPr txBox="1"/>
          <p:nvPr/>
        </p:nvSpPr>
        <p:spPr>
          <a:xfrm>
            <a:off x="2769704" y="69084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b="1" i="0" dirty="0">
                <a:solidFill>
                  <a:srgbClr val="333333"/>
                </a:solidFill>
                <a:effectLst/>
                <a:latin typeface="din_trbold"/>
              </a:rPr>
              <a:t>FEN-EDEBİYAT ÇEVRİM İÇİ SOHBETLERİ ETKİNLİĞİ-</a:t>
            </a:r>
            <a:r>
              <a:rPr lang="tr-TR" b="1" i="0" dirty="0">
                <a:solidFill>
                  <a:srgbClr val="333333"/>
                </a:solidFill>
                <a:effectLst/>
                <a:latin typeface="din_trbold"/>
              </a:rPr>
              <a:t>3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560907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-357808" y="1113183"/>
            <a:ext cx="11711608" cy="397565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</a:pPr>
            <a:r>
              <a:rPr lang="tr-TR" sz="4000" b="1" dirty="0" smtClean="0">
                <a:latin typeface="+mn-lt"/>
              </a:rPr>
              <a:t>PANEL</a:t>
            </a:r>
            <a:r>
              <a:rPr lang="tr-TR" sz="4000" b="1" dirty="0">
                <a:latin typeface="+mn-lt"/>
              </a:rPr>
              <a:t/>
            </a:r>
            <a:br>
              <a:rPr lang="tr-TR" sz="4000" b="1" dirty="0">
                <a:latin typeface="+mn-lt"/>
              </a:rPr>
            </a:br>
            <a:r>
              <a:rPr lang="tr-TR" sz="4000" b="1" dirty="0">
                <a:latin typeface="+mn-lt"/>
              </a:rPr>
              <a:t>                                                </a:t>
            </a:r>
            <a:r>
              <a:rPr lang="en-US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tr-TR" sz="2400" b="1" dirty="0">
              <a:latin typeface="+mn-lt"/>
            </a:endParaRPr>
          </a:p>
        </p:txBody>
      </p:sp>
      <p:sp>
        <p:nvSpPr>
          <p:cNvPr id="4" name="Unvan 1">
            <a:extLst>
              <a:ext uri="{FF2B5EF4-FFF2-40B4-BE49-F238E27FC236}">
                <a16:creationId xmlns:a16="http://schemas.microsoft.com/office/drawing/2014/main" id="{6E45BEA2-A289-4994-9F5D-45671DE219AC}"/>
              </a:ext>
            </a:extLst>
          </p:cNvPr>
          <p:cNvSpPr txBox="1">
            <a:spLocks/>
          </p:cNvSpPr>
          <p:nvPr/>
        </p:nvSpPr>
        <p:spPr>
          <a:xfrm>
            <a:off x="838200" y="1310185"/>
            <a:ext cx="10515600" cy="42822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t"/>
            <a:r>
              <a:rPr lang="tr-TR" sz="4000" dirty="0">
                <a:latin typeface="Calibri" panose="020F0502020204030204" pitchFamily="34" charset="0"/>
                <a:cs typeface="Times New Roman" panose="02020603050405020304" pitchFamily="18" charset="0"/>
              </a:rPr>
              <a:t>SÖZDE ERMENİ SOYKIRIMI İDDİALARININ ASILSIZ OLDUĞUNA DAİR KANITLAR</a:t>
            </a:r>
          </a:p>
          <a:p>
            <a:pPr algn="ctr" fontAlgn="t"/>
            <a:endParaRPr lang="tr-TR" sz="4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t"/>
            <a:r>
              <a:rPr lang="tr-TR" sz="4000" dirty="0">
                <a:latin typeface="Calibri" panose="020F0502020204030204" pitchFamily="34" charset="0"/>
                <a:cs typeface="Times New Roman" panose="02020603050405020304" pitchFamily="18" charset="0"/>
              </a:rPr>
              <a:t>KONUŞMACI: DOÇ. DR. BEŞİR MUSTAFAYEV</a:t>
            </a:r>
          </a:p>
          <a:p>
            <a:pPr algn="ctr" fontAlgn="t"/>
            <a:endParaRPr lang="tr-TR" sz="4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t"/>
            <a:r>
              <a:rPr lang="tr-TR" sz="4000" dirty="0">
                <a:latin typeface="Calibri" panose="020F0502020204030204" pitchFamily="34" charset="0"/>
                <a:cs typeface="Times New Roman" panose="02020603050405020304" pitchFamily="18" charset="0"/>
              </a:rPr>
              <a:t>(26 NİSAN 2021)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134437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24D056A-8E39-4DA0-BA29-73F888724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69843" y="556591"/>
            <a:ext cx="12042912" cy="5287618"/>
          </a:xfrm>
        </p:spPr>
        <p:txBody>
          <a:bodyPr/>
          <a:lstStyle/>
          <a:p>
            <a:pPr marL="0" indent="0" algn="ctr">
              <a:buNone/>
            </a:pPr>
            <a:r>
              <a:rPr lang="tr-TR" sz="3600" dirty="0"/>
              <a:t>27 MAYIS DARBESİ KONULU PANEL</a:t>
            </a:r>
          </a:p>
          <a:p>
            <a:pPr marL="0" indent="0" algn="ctr">
              <a:buNone/>
            </a:pPr>
            <a:endParaRPr lang="tr-TR" sz="3600" dirty="0"/>
          </a:p>
          <a:p>
            <a:pPr marL="0" indent="0" algn="ctr">
              <a:buNone/>
            </a:pPr>
            <a:endParaRPr lang="tr-TR" sz="3600" dirty="0"/>
          </a:p>
          <a:p>
            <a:pPr marL="0" indent="0" algn="ctr">
              <a:buNone/>
            </a:pPr>
            <a:r>
              <a:rPr lang="tr-TR" sz="3600" dirty="0"/>
              <a:t>TÜRKİYE’DE DEMOKRASİ VE DARBELER</a:t>
            </a:r>
          </a:p>
          <a:p>
            <a:pPr marL="0" indent="0" algn="ctr">
              <a:buNone/>
            </a:pPr>
            <a:r>
              <a:rPr lang="tr-TR" sz="3600" dirty="0"/>
              <a:t>(27 MAYIS 2021)</a:t>
            </a:r>
          </a:p>
          <a:p>
            <a:pPr marL="0" indent="0" algn="ctr">
              <a:buNone/>
            </a:pPr>
            <a:endParaRPr lang="tr-TR" dirty="0"/>
          </a:p>
          <a:p>
            <a:pPr marL="0" indent="0" algn="ctr">
              <a:buNone/>
            </a:pP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229106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6D323F4-BEBA-4193-AD7E-18561E833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5055" y="456565"/>
            <a:ext cx="8621889" cy="910519"/>
          </a:xfrm>
        </p:spPr>
        <p:txBody>
          <a:bodyPr>
            <a:normAutofit/>
          </a:bodyPr>
          <a:lstStyle/>
          <a:p>
            <a:r>
              <a:rPr lang="tr-TR" sz="3600" b="1" dirty="0"/>
              <a:t> </a:t>
            </a:r>
            <a:r>
              <a:rPr lang="tr-TR" sz="3600" b="1" dirty="0" smtClean="0"/>
              <a:t>                           KONGRE</a:t>
            </a:r>
            <a:endParaRPr lang="tr-TR" sz="3600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77D6B90-4610-4018-B846-F03E8F31D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dirty="0"/>
              <a:t>MATEMATİK </a:t>
            </a:r>
          </a:p>
          <a:p>
            <a:pPr marL="0" indent="0" algn="ctr">
              <a:buNone/>
            </a:pPr>
            <a:r>
              <a:rPr lang="tr-TR" dirty="0"/>
              <a:t>VE </a:t>
            </a:r>
          </a:p>
          <a:p>
            <a:pPr marL="0" indent="0" algn="ctr">
              <a:buNone/>
            </a:pPr>
            <a:r>
              <a:rPr lang="tr-TR" dirty="0"/>
              <a:t>MATEMATİK EĞİTİMİ KONGRESİ</a:t>
            </a:r>
          </a:p>
          <a:p>
            <a:pPr marL="0" indent="0" algn="ctr">
              <a:buNone/>
            </a:pPr>
            <a:r>
              <a:rPr lang="tr-TR" dirty="0"/>
              <a:t>EKİM </a:t>
            </a:r>
            <a:r>
              <a:rPr lang="tr-TR" dirty="0" smtClean="0"/>
              <a:t>2021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396774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F692C06-8B7A-41F7-B483-4429C2940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708" y="356812"/>
            <a:ext cx="9233452" cy="999849"/>
          </a:xfrm>
        </p:spPr>
        <p:txBody>
          <a:bodyPr>
            <a:normAutofit/>
          </a:bodyPr>
          <a:lstStyle/>
          <a:p>
            <a:r>
              <a:rPr lang="tr-TR" sz="2800" b="1" dirty="0" smtClean="0"/>
              <a:t>FAKÜLTEMİZİN BÜNYESİNDE YAYIMLANAN BİLİMSEL DERGİLER</a:t>
            </a:r>
            <a:endParaRPr lang="tr-TR" sz="2800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18161A4-E607-4AB1-9463-A75D75E9E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139" y="1669773"/>
            <a:ext cx="10283687" cy="3934895"/>
          </a:xfrm>
        </p:spPr>
        <p:txBody>
          <a:bodyPr/>
          <a:lstStyle/>
          <a:p>
            <a:pPr marL="0" indent="0" algn="just">
              <a:buNone/>
            </a:pPr>
            <a:r>
              <a:rPr lang="tr-TR" dirty="0"/>
              <a:t>SİİRT ÜNİVERSİTESİ FEN EDEBİYAT FAKÜLTESİ </a:t>
            </a:r>
          </a:p>
          <a:p>
            <a:pPr marL="0" indent="0" algn="just">
              <a:buNone/>
            </a:pPr>
            <a:r>
              <a:rPr lang="tr-TR" dirty="0"/>
              <a:t>ULUSLARARASI FİKRİYAT SOSYAL BİLİMLER ARAŞTIRMALAR DERGİSİ</a:t>
            </a:r>
          </a:p>
          <a:p>
            <a:pPr marL="0" indent="0" algn="just">
              <a:buNone/>
            </a:pPr>
            <a:endParaRPr lang="tr-TR" dirty="0"/>
          </a:p>
          <a:p>
            <a:pPr marL="0" indent="0" algn="just">
              <a:buNone/>
            </a:pPr>
            <a:endParaRPr lang="tr-TR" dirty="0"/>
          </a:p>
          <a:p>
            <a:pPr marL="0" indent="0" algn="just">
              <a:buNone/>
            </a:pPr>
            <a:endParaRPr lang="tr-TR" dirty="0"/>
          </a:p>
          <a:p>
            <a:pPr marL="0" indent="0" algn="just">
              <a:buNone/>
            </a:pPr>
            <a:r>
              <a:rPr lang="tr-TR" dirty="0"/>
              <a:t>TÜRK DİLİ VE EDEBİYATI BÖLÜMÜ </a:t>
            </a:r>
          </a:p>
          <a:p>
            <a:pPr marL="0" indent="0" algn="just">
              <a:buNone/>
            </a:pPr>
            <a:r>
              <a:rPr lang="tr-TR" dirty="0"/>
              <a:t>AKADEMİK İLİM, SANAT VE EDEBİYAT </a:t>
            </a:r>
            <a:r>
              <a:rPr lang="tr-TR" dirty="0" smtClean="0"/>
              <a:t>DERGİSİ (İSED)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357937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58" y="1402080"/>
            <a:ext cx="10580517" cy="379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95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5"/>
          <p:cNvSpPr txBox="1"/>
          <p:nvPr/>
        </p:nvSpPr>
        <p:spPr>
          <a:xfrm>
            <a:off x="596878" y="618894"/>
            <a:ext cx="10740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Arial" pitchFamily="34" charset="0"/>
                <a:cs typeface="Arial" pitchFamily="34" charset="0"/>
              </a:rPr>
              <a:t>AKADEMİK PERSONEL DAĞILIMI</a:t>
            </a:r>
          </a:p>
        </p:txBody>
      </p:sp>
      <p:graphicFrame>
        <p:nvGraphicFramePr>
          <p:cNvPr id="6" name="İçerik Yer Tutucusu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9602746"/>
              </p:ext>
            </p:extLst>
          </p:nvPr>
        </p:nvGraphicFramePr>
        <p:xfrm>
          <a:off x="633048" y="1195758"/>
          <a:ext cx="10744700" cy="3705921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1483135">
                  <a:extLst>
                    <a:ext uri="{9D8B030D-6E8A-4147-A177-3AD203B41FA5}">
                      <a16:colId xmlns:a16="http://schemas.microsoft.com/office/drawing/2014/main" val="2259227488"/>
                    </a:ext>
                  </a:extLst>
                </a:gridCol>
                <a:gridCol w="1075904">
                  <a:extLst>
                    <a:ext uri="{9D8B030D-6E8A-4147-A177-3AD203B41FA5}">
                      <a16:colId xmlns:a16="http://schemas.microsoft.com/office/drawing/2014/main" val="4223437509"/>
                    </a:ext>
                  </a:extLst>
                </a:gridCol>
                <a:gridCol w="889462">
                  <a:extLst>
                    <a:ext uri="{9D8B030D-6E8A-4147-A177-3AD203B41FA5}">
                      <a16:colId xmlns:a16="http://schemas.microsoft.com/office/drawing/2014/main" val="3122721094"/>
                    </a:ext>
                  </a:extLst>
                </a:gridCol>
                <a:gridCol w="723207">
                  <a:extLst>
                    <a:ext uri="{9D8B030D-6E8A-4147-A177-3AD203B41FA5}">
                      <a16:colId xmlns:a16="http://schemas.microsoft.com/office/drawing/2014/main" val="2195774168"/>
                    </a:ext>
                  </a:extLst>
                </a:gridCol>
                <a:gridCol w="1180408">
                  <a:extLst>
                    <a:ext uri="{9D8B030D-6E8A-4147-A177-3AD203B41FA5}">
                      <a16:colId xmlns:a16="http://schemas.microsoft.com/office/drawing/2014/main" val="2267010166"/>
                    </a:ext>
                  </a:extLst>
                </a:gridCol>
                <a:gridCol w="980901">
                  <a:extLst>
                    <a:ext uri="{9D8B030D-6E8A-4147-A177-3AD203B41FA5}">
                      <a16:colId xmlns:a16="http://schemas.microsoft.com/office/drawing/2014/main" val="3796433342"/>
                    </a:ext>
                  </a:extLst>
                </a:gridCol>
                <a:gridCol w="1015341">
                  <a:extLst>
                    <a:ext uri="{9D8B030D-6E8A-4147-A177-3AD203B41FA5}">
                      <a16:colId xmlns:a16="http://schemas.microsoft.com/office/drawing/2014/main" val="823812468"/>
                    </a:ext>
                  </a:extLst>
                </a:gridCol>
                <a:gridCol w="647205">
                  <a:extLst>
                    <a:ext uri="{9D8B030D-6E8A-4147-A177-3AD203B41FA5}">
                      <a16:colId xmlns:a16="http://schemas.microsoft.com/office/drawing/2014/main" val="2924153103"/>
                    </a:ext>
                  </a:extLst>
                </a:gridCol>
                <a:gridCol w="1560418">
                  <a:extLst>
                    <a:ext uri="{9D8B030D-6E8A-4147-A177-3AD203B41FA5}">
                      <a16:colId xmlns:a16="http://schemas.microsoft.com/office/drawing/2014/main" val="2214798568"/>
                    </a:ext>
                  </a:extLst>
                </a:gridCol>
                <a:gridCol w="118871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098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Matematik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Biyoloji</a:t>
                      </a:r>
                      <a:endParaRPr lang="tr-TR" sz="15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Kimya</a:t>
                      </a:r>
                      <a:endParaRPr lang="tr-TR" sz="15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Türk Dili ve Edebiyatı </a:t>
                      </a:r>
                      <a:endParaRPr lang="tr-TR" sz="15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Coğrafya </a:t>
                      </a:r>
                      <a:endParaRPr lang="tr-TR" sz="15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Sosyoloji</a:t>
                      </a:r>
                      <a:endParaRPr lang="tr-TR" sz="15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Tarih</a:t>
                      </a:r>
                      <a:endParaRPr lang="tr-TR" sz="15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Fen-</a:t>
                      </a:r>
                      <a:r>
                        <a:rPr lang="tr-TR" sz="14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Edeb</a:t>
                      </a:r>
                      <a:r>
                        <a:rPr lang="tr-TR" sz="14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. Diğer Akademik Personel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TOPLAM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59144872"/>
                  </a:ext>
                </a:extLst>
              </a:tr>
              <a:tr h="3237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Profesör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tr-TR" sz="1600" b="0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980991"/>
                  </a:ext>
                </a:extLst>
              </a:tr>
              <a:tr h="3237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Doçent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lang="tr-TR" sz="1600" b="0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13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656384"/>
                  </a:ext>
                </a:extLst>
              </a:tr>
              <a:tr h="571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Dr. </a:t>
                      </a:r>
                      <a:r>
                        <a:rPr lang="tr-TR" sz="16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Öğr</a:t>
                      </a: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Üyesi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tr-TR" sz="1600" b="0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18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084581"/>
                  </a:ext>
                </a:extLst>
              </a:tr>
              <a:tr h="571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Öğretim Görevlisi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tr-TR" sz="1600" b="0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65382"/>
                  </a:ext>
                </a:extLst>
              </a:tr>
              <a:tr h="7815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Araştırma Görevlisi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2</a:t>
                      </a:r>
                      <a:endParaRPr lang="tr-TR" sz="1600" b="0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38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730600"/>
                  </a:ext>
                </a:extLst>
              </a:tr>
              <a:tr h="3237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TOPLAM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18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  <a:endParaRPr lang="tr-TR" sz="1600" b="0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77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630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889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867988" y="2290745"/>
            <a:ext cx="80859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b="1" dirty="0">
                <a:latin typeface="Arial" panose="020B0604020202020204" pitchFamily="34" charset="0"/>
                <a:cs typeface="Arial" panose="020B0604020202020204" pitchFamily="34" charset="0"/>
              </a:rPr>
              <a:t>Bölümler ve Öğrenci Bilgileri</a:t>
            </a:r>
          </a:p>
        </p:txBody>
      </p:sp>
    </p:spTree>
    <p:extLst>
      <p:ext uri="{BB962C8B-B14F-4D97-AF65-F5344CB8AC3E}">
        <p14:creationId xmlns:p14="http://schemas.microsoft.com/office/powerpoint/2010/main" val="362449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637749" y="631762"/>
            <a:ext cx="65526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2400" b="1" dirty="0">
                <a:latin typeface="Arial" pitchFamily="34" charset="0"/>
                <a:cs typeface="Arial" pitchFamily="34" charset="0"/>
              </a:rPr>
              <a:t>Aktif Olan/Olmayan Bölümler</a:t>
            </a:r>
            <a:endParaRPr lang="tr-TR" sz="2400" b="1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graphicFrame>
        <p:nvGraphicFramePr>
          <p:cNvPr id="5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5943374"/>
              </p:ext>
            </p:extLst>
          </p:nvPr>
        </p:nvGraphicFramePr>
        <p:xfrm>
          <a:off x="1280188" y="1243002"/>
          <a:ext cx="9664505" cy="3631551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456639">
                  <a:extLst>
                    <a:ext uri="{9D8B030D-6E8A-4147-A177-3AD203B41FA5}">
                      <a16:colId xmlns:a16="http://schemas.microsoft.com/office/drawing/2014/main" val="3574609128"/>
                    </a:ext>
                  </a:extLst>
                </a:gridCol>
                <a:gridCol w="5207866">
                  <a:extLst>
                    <a:ext uri="{9D8B030D-6E8A-4147-A177-3AD203B41FA5}">
                      <a16:colId xmlns:a16="http://schemas.microsoft.com/office/drawing/2014/main" val="2407830173"/>
                    </a:ext>
                  </a:extLst>
                </a:gridCol>
              </a:tblGrid>
              <a:tr h="759634"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Aktif Olan Bölümler 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Aktif Olmayan Bölümler 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30267253"/>
                  </a:ext>
                </a:extLst>
              </a:tr>
              <a:tr h="4038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Matematik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Psikoloji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2733427"/>
                  </a:ext>
                </a:extLst>
              </a:tr>
              <a:tr h="4473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Kimya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Doğu Dilleri ve Edebiyatı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82162209"/>
                  </a:ext>
                </a:extLst>
              </a:tr>
              <a:tr h="3783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Biyoloji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Batı Dilleri ve Edebiyatı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92285875"/>
                  </a:ext>
                </a:extLst>
              </a:tr>
              <a:tr h="3948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Tarih ( N.Ö ve İ.Ö )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02039700"/>
                  </a:ext>
                </a:extLst>
              </a:tr>
              <a:tr h="341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Sosyoloji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-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14571223"/>
                  </a:ext>
                </a:extLst>
              </a:tr>
              <a:tr h="4397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Coğrafya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-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40520647"/>
                  </a:ext>
                </a:extLst>
              </a:tr>
              <a:tr h="4666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Türk Dili ve Edebiyatı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56631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300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768567" y="618700"/>
            <a:ext cx="66700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sz="2400" b="1" dirty="0" bmk="_Toc417904574">
                <a:latin typeface="Arial" panose="020B0604020202020204" pitchFamily="34" charset="0"/>
                <a:cs typeface="Arial" panose="020B0604020202020204" pitchFamily="34" charset="0"/>
              </a:rPr>
              <a:t>LİSANS ÖĞRENCİ SAYILARI</a:t>
            </a:r>
            <a:endParaRPr lang="tr-TR" altLang="tr-T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45571"/>
              </p:ext>
            </p:extLst>
          </p:nvPr>
        </p:nvGraphicFramePr>
        <p:xfrm>
          <a:off x="1186902" y="1333079"/>
          <a:ext cx="8510931" cy="4431312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3290171">
                  <a:extLst>
                    <a:ext uri="{9D8B030D-6E8A-4147-A177-3AD203B41FA5}">
                      <a16:colId xmlns:a16="http://schemas.microsoft.com/office/drawing/2014/main" val="442595952"/>
                    </a:ext>
                  </a:extLst>
                </a:gridCol>
                <a:gridCol w="1305192">
                  <a:extLst>
                    <a:ext uri="{9D8B030D-6E8A-4147-A177-3AD203B41FA5}">
                      <a16:colId xmlns:a16="http://schemas.microsoft.com/office/drawing/2014/main" val="1479038489"/>
                    </a:ext>
                  </a:extLst>
                </a:gridCol>
                <a:gridCol w="1957784">
                  <a:extLst>
                    <a:ext uri="{9D8B030D-6E8A-4147-A177-3AD203B41FA5}">
                      <a16:colId xmlns:a16="http://schemas.microsoft.com/office/drawing/2014/main" val="1073728742"/>
                    </a:ext>
                  </a:extLst>
                </a:gridCol>
                <a:gridCol w="1957784">
                  <a:extLst>
                    <a:ext uri="{9D8B030D-6E8A-4147-A177-3AD203B41FA5}">
                      <a16:colId xmlns:a16="http://schemas.microsoft.com/office/drawing/2014/main" val="3508326134"/>
                    </a:ext>
                  </a:extLst>
                </a:gridCol>
              </a:tblGrid>
              <a:tr h="41808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Bölüm</a:t>
                      </a:r>
                      <a:endParaRPr lang="tr-TR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Kız</a:t>
                      </a:r>
                      <a:endParaRPr lang="tr-TR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Erkek</a:t>
                      </a:r>
                      <a:endParaRPr lang="tr-TR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Toplam</a:t>
                      </a:r>
                      <a:endParaRPr lang="tr-TR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52" marR="8952" marT="8952" marB="0" anchor="ctr"/>
                </a:tc>
                <a:extLst>
                  <a:ext uri="{0D108BD9-81ED-4DB2-BD59-A6C34878D82A}">
                    <a16:rowId xmlns:a16="http://schemas.microsoft.com/office/drawing/2014/main" val="1784563847"/>
                  </a:ext>
                </a:extLst>
              </a:tr>
              <a:tr h="41808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Matematik</a:t>
                      </a:r>
                      <a:endParaRPr lang="tr-TR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tr-TR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52" marR="8952" marT="8952" marB="0" anchor="ctr"/>
                </a:tc>
                <a:extLst>
                  <a:ext uri="{0D108BD9-81ED-4DB2-BD59-A6C34878D82A}">
                    <a16:rowId xmlns:a16="http://schemas.microsoft.com/office/drawing/2014/main" val="3190252251"/>
                  </a:ext>
                </a:extLst>
              </a:tr>
              <a:tr h="41808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Kimya</a:t>
                      </a:r>
                      <a:endParaRPr lang="tr-TR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tr-TR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tr-TR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52" marR="8952" marT="8952" marB="0" anchor="ctr"/>
                </a:tc>
                <a:extLst>
                  <a:ext uri="{0D108BD9-81ED-4DB2-BD59-A6C34878D82A}">
                    <a16:rowId xmlns:a16="http://schemas.microsoft.com/office/drawing/2014/main" val="79211878"/>
                  </a:ext>
                </a:extLst>
              </a:tr>
              <a:tr h="41808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Biyoloji</a:t>
                      </a:r>
                      <a:endParaRPr lang="tr-TR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tr-TR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tr-TR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tr-TR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52" marR="8952" marT="8952" marB="0" anchor="ctr"/>
                </a:tc>
                <a:extLst>
                  <a:ext uri="{0D108BD9-81ED-4DB2-BD59-A6C34878D82A}">
                    <a16:rowId xmlns:a16="http://schemas.microsoft.com/office/drawing/2014/main" val="2501909958"/>
                  </a:ext>
                </a:extLst>
              </a:tr>
              <a:tr h="41808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Coğrafya</a:t>
                      </a:r>
                      <a:endParaRPr lang="tr-TR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131</a:t>
                      </a:r>
                      <a:endParaRPr lang="tr-TR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tr-TR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265</a:t>
                      </a:r>
                      <a:endParaRPr lang="tr-TR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52" marR="8952" marT="8952" marB="0" anchor="ctr"/>
                </a:tc>
                <a:extLst>
                  <a:ext uri="{0D108BD9-81ED-4DB2-BD59-A6C34878D82A}">
                    <a16:rowId xmlns:a16="http://schemas.microsoft.com/office/drawing/2014/main" val="1365761272"/>
                  </a:ext>
                </a:extLst>
              </a:tr>
              <a:tr h="41808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Sosyoloji</a:t>
                      </a:r>
                      <a:endParaRPr lang="tr-TR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111</a:t>
                      </a:r>
                      <a:endParaRPr lang="tr-TR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73</a:t>
                      </a:r>
                      <a:endParaRPr lang="tr-TR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184</a:t>
                      </a:r>
                      <a:endParaRPr lang="tr-TR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52" marR="8952" marT="8952" marB="0" anchor="ctr"/>
                </a:tc>
                <a:extLst>
                  <a:ext uri="{0D108BD9-81ED-4DB2-BD59-A6C34878D82A}">
                    <a16:rowId xmlns:a16="http://schemas.microsoft.com/office/drawing/2014/main" val="1267206130"/>
                  </a:ext>
                </a:extLst>
              </a:tr>
              <a:tr h="41808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Tarih (N.Ö.)</a:t>
                      </a:r>
                      <a:endParaRPr lang="tr-TR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97</a:t>
                      </a:r>
                      <a:endParaRPr lang="tr-TR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150</a:t>
                      </a:r>
                      <a:endParaRPr lang="tr-TR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247</a:t>
                      </a:r>
                      <a:endParaRPr lang="tr-TR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52" marR="8952" marT="8952" marB="0" anchor="ctr"/>
                </a:tc>
                <a:extLst>
                  <a:ext uri="{0D108BD9-81ED-4DB2-BD59-A6C34878D82A}">
                    <a16:rowId xmlns:a16="http://schemas.microsoft.com/office/drawing/2014/main" val="1022170213"/>
                  </a:ext>
                </a:extLst>
              </a:tr>
              <a:tr h="41808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Tarih (İ.Ö.)</a:t>
                      </a:r>
                      <a:endParaRPr lang="tr-TR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  <a:endParaRPr lang="tr-TR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129</a:t>
                      </a:r>
                      <a:endParaRPr lang="tr-TR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199</a:t>
                      </a:r>
                      <a:endParaRPr lang="tr-TR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52" marR="8952" marT="8952" marB="0" anchor="ctr"/>
                </a:tc>
                <a:extLst>
                  <a:ext uri="{0D108BD9-81ED-4DB2-BD59-A6C34878D82A}">
                    <a16:rowId xmlns:a16="http://schemas.microsoft.com/office/drawing/2014/main" val="2816307843"/>
                  </a:ext>
                </a:extLst>
              </a:tr>
              <a:tr h="41808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Türk Dili ve Ed.</a:t>
                      </a:r>
                      <a:endParaRPr lang="tr-TR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175</a:t>
                      </a:r>
                      <a:endParaRPr lang="tr-TR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74</a:t>
                      </a:r>
                      <a:endParaRPr lang="tr-TR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249</a:t>
                      </a:r>
                      <a:endParaRPr lang="tr-TR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52" marR="8952" marT="8952" marB="0" anchor="ctr"/>
                </a:tc>
                <a:extLst>
                  <a:ext uri="{0D108BD9-81ED-4DB2-BD59-A6C34878D82A}">
                    <a16:rowId xmlns:a16="http://schemas.microsoft.com/office/drawing/2014/main" val="1718321167"/>
                  </a:ext>
                </a:extLst>
              </a:tr>
              <a:tr h="66857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TOPLAM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604</a:t>
                      </a:r>
                      <a:endParaRPr lang="tr-TR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581</a:t>
                      </a:r>
                      <a:endParaRPr lang="tr-TR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1185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52" marR="8952" marT="8952" marB="0" anchor="ctr"/>
                </a:tc>
                <a:extLst>
                  <a:ext uri="{0D108BD9-81ED-4DB2-BD59-A6C34878D82A}">
                    <a16:rowId xmlns:a16="http://schemas.microsoft.com/office/drawing/2014/main" val="2020701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51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592462" y="631762"/>
            <a:ext cx="73425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500"/>
              </a:spcBef>
            </a:pPr>
            <a:r>
              <a:rPr lang="tr-TR" sz="2400" b="1" dirty="0">
                <a:latin typeface="Arial" pitchFamily="34" charset="0"/>
                <a:cs typeface="Arial" pitchFamily="34" charset="0"/>
              </a:rPr>
              <a:t>Öğrencilerin Geldikleri İllere Göre Dağılımı</a:t>
            </a:r>
            <a:endParaRPr lang="tr-TR" sz="2400" b="1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graphicFrame>
        <p:nvGraphicFramePr>
          <p:cNvPr id="5" name="İçerik Yer Tutucusu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8793248"/>
              </p:ext>
            </p:extLst>
          </p:nvPr>
        </p:nvGraphicFramePr>
        <p:xfrm>
          <a:off x="1361265" y="1387820"/>
          <a:ext cx="8477795" cy="3836862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2238146">
                  <a:extLst>
                    <a:ext uri="{9D8B030D-6E8A-4147-A177-3AD203B41FA5}">
                      <a16:colId xmlns:a16="http://schemas.microsoft.com/office/drawing/2014/main" val="2239520010"/>
                    </a:ext>
                  </a:extLst>
                </a:gridCol>
                <a:gridCol w="2836834">
                  <a:extLst>
                    <a:ext uri="{9D8B030D-6E8A-4147-A177-3AD203B41FA5}">
                      <a16:colId xmlns:a16="http://schemas.microsoft.com/office/drawing/2014/main" val="2103366120"/>
                    </a:ext>
                  </a:extLst>
                </a:gridCol>
                <a:gridCol w="3402815">
                  <a:extLst>
                    <a:ext uri="{9D8B030D-6E8A-4147-A177-3AD203B41FA5}">
                      <a16:colId xmlns:a16="http://schemas.microsoft.com/office/drawing/2014/main" val="775348954"/>
                    </a:ext>
                  </a:extLst>
                </a:gridCol>
              </a:tblGrid>
              <a:tr h="553433"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120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İl</a:t>
                      </a:r>
                      <a:endParaRPr lang="tr-TR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120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Öğrenci Sayısı</a:t>
                      </a:r>
                      <a:endParaRPr lang="tr-TR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120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Yüzdelik</a:t>
                      </a:r>
                      <a:endParaRPr lang="tr-TR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51547716"/>
                  </a:ext>
                </a:extLst>
              </a:tr>
              <a:tr h="468154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120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Siirt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120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457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120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38,5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72695833"/>
                  </a:ext>
                </a:extLst>
              </a:tr>
              <a:tr h="395706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120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Diyarbakır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120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134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120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11,3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28641987"/>
                  </a:ext>
                </a:extLst>
              </a:tr>
              <a:tr h="338923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120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Şanlıurfa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120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95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120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62503703"/>
                  </a:ext>
                </a:extLst>
              </a:tr>
              <a:tr h="3961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Batman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120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120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6,7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88734641"/>
                  </a:ext>
                </a:extLst>
              </a:tr>
              <a:tr h="3989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Mardin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120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66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120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5,5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87675777"/>
                  </a:ext>
                </a:extLst>
              </a:tr>
              <a:tr h="3842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Diğer İller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120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266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120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22,4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84118665"/>
                  </a:ext>
                </a:extLst>
              </a:tr>
              <a:tr h="5056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Yabancı</a:t>
                      </a:r>
                      <a:r>
                        <a:rPr lang="tr-TR" sz="16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Uyruklular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120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120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7,3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62127347"/>
                  </a:ext>
                </a:extLst>
              </a:tr>
              <a:tr h="395706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120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</a:rPr>
                        <a:t>TOPLAM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1200"/>
                        </a:spcAft>
                      </a:pPr>
                      <a:r>
                        <a:rPr lang="tr-TR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1185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120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878001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176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5036</TotalTime>
  <Words>1632</Words>
  <Application>Microsoft Office PowerPoint</Application>
  <PresentationFormat>Geniş ekran</PresentationFormat>
  <Paragraphs>879</Paragraphs>
  <Slides>49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49</vt:i4>
      </vt:variant>
    </vt:vector>
  </HeadingPairs>
  <TitlesOfParts>
    <vt:vector size="56" baseType="lpstr">
      <vt:lpstr>Arial</vt:lpstr>
      <vt:lpstr>Calibri</vt:lpstr>
      <vt:lpstr>Calibri (Gövde)</vt:lpstr>
      <vt:lpstr>Calibri Light</vt:lpstr>
      <vt:lpstr>din_trbold</vt:lpstr>
      <vt:lpstr>Times New Roman</vt:lpstr>
      <vt:lpstr>Office Teması</vt:lpstr>
      <vt:lpstr>PowerPoint Sunusu</vt:lpstr>
      <vt:lpstr>PowerPoint Sunusu</vt:lpstr>
      <vt:lpstr>PowerPoint Sunusu</vt:lpstr>
      <vt:lpstr>     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ÇİFT ANADAL PROGRAMI FAKÜLTEMİZİN ÇİFT ANA DAL BÜNYESİNDE PROTOKOL YAPILAN BÖLÜMLER </vt:lpstr>
      <vt:lpstr>PowerPoint Sunusu</vt:lpstr>
      <vt:lpstr>PowerPoint Sunusu</vt:lpstr>
      <vt:lpstr>PowerPoint Sunusu</vt:lpstr>
      <vt:lpstr>PowerPoint Sunusu</vt:lpstr>
      <vt:lpstr>PowerPoint Sunusu</vt:lpstr>
      <vt:lpstr>       Yayımlanan Kitap Sayısı</vt:lpstr>
      <vt:lpstr>Yayımlanan Diğer Çalışmalar</vt:lpstr>
      <vt:lpstr>PowerPoint Sunusu</vt:lpstr>
      <vt:lpstr>PowerPoint Sunusu</vt:lpstr>
      <vt:lpstr>PowerPoint Sunusu</vt:lpstr>
      <vt:lpstr>PowerPoint Sunusu</vt:lpstr>
      <vt:lpstr>PowerPoint Sunusu</vt:lpstr>
      <vt:lpstr>        LİSANS PROGRAMLARI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Düzenlenen ve Planlanan Bilimsel Etkinlikler</vt:lpstr>
      <vt:lpstr>PowerPoint Sunusu</vt:lpstr>
      <vt:lpstr>PowerPoint Sunusu</vt:lpstr>
      <vt:lpstr>PowerPoint Sunusu</vt:lpstr>
      <vt:lpstr>PowerPoint Sunusu</vt:lpstr>
      <vt:lpstr>PowerPoint Sunusu</vt:lpstr>
      <vt:lpstr>FEN-EDEBİYAT ÇEVRİM İÇİ SOHBETLERİ ETKİNLİĞİ-2 </vt:lpstr>
      <vt:lpstr>PowerPoint Sunusu</vt:lpstr>
      <vt:lpstr>PowerPoint Sunusu</vt:lpstr>
      <vt:lpstr>PANEL                                                  </vt:lpstr>
      <vt:lpstr>PowerPoint Sunusu</vt:lpstr>
      <vt:lpstr>                            KONGRE</vt:lpstr>
      <vt:lpstr>FAKÜLTEMİZİN BÜNYESİNDE YAYIMLANAN BİLİMSEL DERGİLER</vt:lpstr>
      <vt:lpstr>PowerPoint Sunusu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Omer YATGIN</dc:creator>
  <cp:lastModifiedBy>Seyfettin KAYA</cp:lastModifiedBy>
  <cp:revision>646</cp:revision>
  <cp:lastPrinted>2021-04-15T10:36:29Z</cp:lastPrinted>
  <dcterms:created xsi:type="dcterms:W3CDTF">2018-02-07T07:43:50Z</dcterms:created>
  <dcterms:modified xsi:type="dcterms:W3CDTF">2021-12-09T10:40:29Z</dcterms:modified>
</cp:coreProperties>
</file>