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webp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0" r:id="rId3"/>
    <p:sldId id="390" r:id="rId4"/>
    <p:sldId id="601" r:id="rId5"/>
    <p:sldId id="605" r:id="rId6"/>
    <p:sldId id="438" r:id="rId7"/>
    <p:sldId id="424" r:id="rId8"/>
    <p:sldId id="384" r:id="rId9"/>
    <p:sldId id="439" r:id="rId10"/>
    <p:sldId id="440" r:id="rId11"/>
    <p:sldId id="442" r:id="rId12"/>
    <p:sldId id="441" r:id="rId13"/>
    <p:sldId id="443" r:id="rId14"/>
    <p:sldId id="566" r:id="rId15"/>
    <p:sldId id="446" r:id="rId16"/>
    <p:sldId id="447" r:id="rId17"/>
    <p:sldId id="448" r:id="rId18"/>
    <p:sldId id="449" r:id="rId19"/>
    <p:sldId id="506" r:id="rId20"/>
    <p:sldId id="570" r:id="rId21"/>
    <p:sldId id="451" r:id="rId22"/>
    <p:sldId id="452" r:id="rId23"/>
    <p:sldId id="453" r:id="rId24"/>
    <p:sldId id="455" r:id="rId25"/>
    <p:sldId id="520" r:id="rId26"/>
    <p:sldId id="516" r:id="rId27"/>
    <p:sldId id="517" r:id="rId28"/>
    <p:sldId id="519" r:id="rId29"/>
    <p:sldId id="456" r:id="rId30"/>
    <p:sldId id="515" r:id="rId31"/>
    <p:sldId id="458" r:id="rId32"/>
    <p:sldId id="514" r:id="rId33"/>
    <p:sldId id="468" r:id="rId34"/>
    <p:sldId id="469" r:id="rId35"/>
    <p:sldId id="571" r:id="rId36"/>
    <p:sldId id="572" r:id="rId37"/>
    <p:sldId id="574" r:id="rId38"/>
    <p:sldId id="576" r:id="rId39"/>
    <p:sldId id="578" r:id="rId40"/>
    <p:sldId id="579" r:id="rId41"/>
    <p:sldId id="580" r:id="rId42"/>
    <p:sldId id="582" r:id="rId43"/>
    <p:sldId id="584" r:id="rId44"/>
    <p:sldId id="586" r:id="rId45"/>
    <p:sldId id="598" r:id="rId46"/>
    <p:sldId id="587" r:id="rId47"/>
    <p:sldId id="588" r:id="rId48"/>
    <p:sldId id="590" r:id="rId49"/>
    <p:sldId id="591" r:id="rId50"/>
    <p:sldId id="592" r:id="rId51"/>
    <p:sldId id="593" r:id="rId52"/>
    <p:sldId id="594" r:id="rId53"/>
    <p:sldId id="595" r:id="rId54"/>
    <p:sldId id="596" r:id="rId55"/>
    <p:sldId id="597" r:id="rId56"/>
  </p:sldIdLst>
  <p:sldSz cx="12192000" cy="6858000"/>
  <p:notesSz cx="6761163" cy="988218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41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43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2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93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95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2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2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97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28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31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36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03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7165-3F3F-4AEF-90AD-61FBA5020117}" type="datetimeFigureOut">
              <a:rPr lang="tr-TR" smtClean="0"/>
              <a:pPr/>
              <a:t>27.02.2023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18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ebp"/><Relationship Id="rId2" Type="http://schemas.openxmlformats.org/officeDocument/2006/relationships/image" Target="../media/image22.webp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ebp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ebp"/><Relationship Id="rId2" Type="http://schemas.openxmlformats.org/officeDocument/2006/relationships/image" Target="../media/image25.web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ebp"/><Relationship Id="rId2" Type="http://schemas.openxmlformats.org/officeDocument/2006/relationships/image" Target="../media/image28.webp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eb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ebp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eb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ebp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ebp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ebp"/><Relationship Id="rId2" Type="http://schemas.openxmlformats.org/officeDocument/2006/relationships/image" Target="../media/image39.web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844008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FEN-EDEBİYAT FAKÜLTESİ</a:t>
            </a:r>
            <a:r>
              <a:rPr lang="tr-TR" altLang="tr-TR" sz="3200" dirty="0">
                <a:latin typeface="Arial" panose="020B0604020202020204" pitchFamily="34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 smtClean="0">
                <a:latin typeface="Arial" pitchFamily="34" charset="0"/>
                <a:cs typeface="Arial" pitchFamily="34" charset="0"/>
              </a:rPr>
              <a:t>2022-2023 </a:t>
            </a:r>
            <a:r>
              <a:rPr lang="tr-TR" altLang="tr-TR" sz="3200" b="1" dirty="0">
                <a:latin typeface="Arial" pitchFamily="34" charset="0"/>
                <a:cs typeface="Arial" pitchFamily="34" charset="0"/>
              </a:rPr>
              <a:t>Yılı </a:t>
            </a:r>
            <a:r>
              <a:rPr lang="tr-TR" altLang="tr-TR" sz="3200" b="1" dirty="0" smtClean="0">
                <a:latin typeface="Arial" pitchFamily="34" charset="0"/>
                <a:cs typeface="Arial" pitchFamily="34" charset="0"/>
              </a:rPr>
              <a:t>Güz Dönemi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 smtClean="0">
                <a:latin typeface="Arial" pitchFamily="34" charset="0"/>
                <a:cs typeface="Arial" pitchFamily="34" charset="0"/>
              </a:rPr>
              <a:t>Brifing </a:t>
            </a:r>
            <a:r>
              <a:rPr lang="tr-TR" altLang="tr-TR" sz="3200" b="1" dirty="0">
                <a:latin typeface="Arial" pitchFamily="34" charset="0"/>
                <a:cs typeface="Arial" pitchFamily="34" charset="0"/>
              </a:rPr>
              <a:t>Dosyası</a:t>
            </a:r>
          </a:p>
        </p:txBody>
      </p:sp>
    </p:spTree>
    <p:extLst>
      <p:ext uri="{BB962C8B-B14F-4D97-AF65-F5344CB8AC3E}">
        <p14:creationId xmlns:p14="http://schemas.microsoft.com/office/powerpoint/2010/main" val="28654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37749" y="631762"/>
            <a:ext cx="6552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Aktif Olan/Olmayan Bölümler</a:t>
            </a:r>
            <a:endParaRPr lang="tr-TR" sz="24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074782"/>
              </p:ext>
            </p:extLst>
          </p:nvPr>
        </p:nvGraphicFramePr>
        <p:xfrm>
          <a:off x="1280188" y="1243002"/>
          <a:ext cx="9664505" cy="3631551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456639">
                  <a:extLst>
                    <a:ext uri="{9D8B030D-6E8A-4147-A177-3AD203B41FA5}">
                      <a16:colId xmlns:a16="http://schemas.microsoft.com/office/drawing/2014/main" val="3574609128"/>
                    </a:ext>
                  </a:extLst>
                </a:gridCol>
                <a:gridCol w="5207866">
                  <a:extLst>
                    <a:ext uri="{9D8B030D-6E8A-4147-A177-3AD203B41FA5}">
                      <a16:colId xmlns:a16="http://schemas.microsoft.com/office/drawing/2014/main" val="2407830173"/>
                    </a:ext>
                  </a:extLst>
                </a:gridCol>
              </a:tblGrid>
              <a:tr h="759634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Aktif Olan Bölümler 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Aktif Olmayan Bölümler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0267253"/>
                  </a:ext>
                </a:extLst>
              </a:tr>
              <a:tr h="403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Matematik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Psikoloji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2733427"/>
                  </a:ext>
                </a:extLst>
              </a:tr>
              <a:tr h="447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Kimya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Arap Dili ve Edebiyatı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2162209"/>
                  </a:ext>
                </a:extLst>
              </a:tr>
              <a:tr h="378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Biyoloji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İngiliz Dili ve Edebiyatı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2285875"/>
                  </a:ext>
                </a:extLst>
              </a:tr>
              <a:tr h="394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 ( N.Ö ve İ.Ö 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02039700"/>
                  </a:ext>
                </a:extLst>
              </a:tr>
              <a:tr h="341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Sosyoloji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4571223"/>
                  </a:ext>
                </a:extLst>
              </a:tr>
              <a:tr h="439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Coğrafya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0520647"/>
                  </a:ext>
                </a:extLst>
              </a:tr>
              <a:tr h="466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Türk Dili ve Edebiyatı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5663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0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68567" y="618700"/>
            <a:ext cx="667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400" b="1" dirty="0" bmk="_Toc417904574">
                <a:latin typeface="Arial" panose="020B0604020202020204" pitchFamily="34" charset="0"/>
                <a:cs typeface="Arial" panose="020B0604020202020204" pitchFamily="34" charset="0"/>
              </a:rPr>
              <a:t>LİSANS ÖĞRENCİ SAYILARI</a:t>
            </a:r>
            <a:endParaRPr lang="tr-TR" alt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414054"/>
              </p:ext>
            </p:extLst>
          </p:nvPr>
        </p:nvGraphicFramePr>
        <p:xfrm>
          <a:off x="2736401" y="1080365"/>
          <a:ext cx="4313879" cy="443131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461330">
                  <a:extLst>
                    <a:ext uri="{9D8B030D-6E8A-4147-A177-3AD203B41FA5}">
                      <a16:colId xmlns:a16="http://schemas.microsoft.com/office/drawing/2014/main" val="442595952"/>
                    </a:ext>
                  </a:extLst>
                </a:gridCol>
                <a:gridCol w="922945">
                  <a:extLst>
                    <a:ext uri="{9D8B030D-6E8A-4147-A177-3AD203B41FA5}">
                      <a16:colId xmlns:a16="http://schemas.microsoft.com/office/drawing/2014/main" val="1479038489"/>
                    </a:ext>
                  </a:extLst>
                </a:gridCol>
                <a:gridCol w="931492">
                  <a:extLst>
                    <a:ext uri="{9D8B030D-6E8A-4147-A177-3AD203B41FA5}">
                      <a16:colId xmlns:a16="http://schemas.microsoft.com/office/drawing/2014/main" val="1073728742"/>
                    </a:ext>
                  </a:extLst>
                </a:gridCol>
                <a:gridCol w="998112">
                  <a:extLst>
                    <a:ext uri="{9D8B030D-6E8A-4147-A177-3AD203B41FA5}">
                      <a16:colId xmlns:a16="http://schemas.microsoft.com/office/drawing/2014/main" val="3508326134"/>
                    </a:ext>
                  </a:extLst>
                </a:gridCol>
              </a:tblGrid>
              <a:tr h="41808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Bölüm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Kız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Erkek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1784563847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Matematik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3190252251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Kimya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79211878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Biyoloji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2501909958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Coğrafya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294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1365761272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Sosyoloji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1267206130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 (N.Ö.)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257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1022170213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 (İ.Ö.)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222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2816307843"/>
                  </a:ext>
                </a:extLst>
              </a:tr>
              <a:tr h="4180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Türk Dili ve Ed.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191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262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1718321167"/>
                  </a:ext>
                </a:extLst>
              </a:tr>
              <a:tr h="6685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674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621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1295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2" marR="8952" marT="8952" marB="0" anchor="ctr"/>
                </a:tc>
                <a:extLst>
                  <a:ext uri="{0D108BD9-81ED-4DB2-BD59-A6C34878D82A}">
                    <a16:rowId xmlns:a16="http://schemas.microsoft.com/office/drawing/2014/main" val="2020701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592462" y="631762"/>
            <a:ext cx="7342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Öğrencilerin Geldikleri İllere Göre Dağılımı</a:t>
            </a:r>
            <a:endParaRPr lang="tr-TR" sz="24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İçerik Yer Tutucus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170559"/>
              </p:ext>
            </p:extLst>
          </p:nvPr>
        </p:nvGraphicFramePr>
        <p:xfrm>
          <a:off x="1361265" y="1387820"/>
          <a:ext cx="8477795" cy="383686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238146">
                  <a:extLst>
                    <a:ext uri="{9D8B030D-6E8A-4147-A177-3AD203B41FA5}">
                      <a16:colId xmlns:a16="http://schemas.microsoft.com/office/drawing/2014/main" val="2239520010"/>
                    </a:ext>
                  </a:extLst>
                </a:gridCol>
                <a:gridCol w="2836834">
                  <a:extLst>
                    <a:ext uri="{9D8B030D-6E8A-4147-A177-3AD203B41FA5}">
                      <a16:colId xmlns:a16="http://schemas.microsoft.com/office/drawing/2014/main" val="2103366120"/>
                    </a:ext>
                  </a:extLst>
                </a:gridCol>
                <a:gridCol w="3402815">
                  <a:extLst>
                    <a:ext uri="{9D8B030D-6E8A-4147-A177-3AD203B41FA5}">
                      <a16:colId xmlns:a16="http://schemas.microsoft.com/office/drawing/2014/main" val="775348954"/>
                    </a:ext>
                  </a:extLst>
                </a:gridCol>
              </a:tblGrid>
              <a:tr h="553433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Öğrenci Sayısı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Yüzdelik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51547716"/>
                  </a:ext>
                </a:extLst>
              </a:tr>
              <a:tr h="468154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Siirt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2695833"/>
                  </a:ext>
                </a:extLst>
              </a:tr>
              <a:tr h="39570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Diyarbakır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8641987"/>
                  </a:ext>
                </a:extLst>
              </a:tr>
              <a:tr h="338923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Şanlıurfa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62503703"/>
                  </a:ext>
                </a:extLst>
              </a:tr>
              <a:tr h="396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Batman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8734641"/>
                  </a:ext>
                </a:extLst>
              </a:tr>
              <a:tr h="398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Mardin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3,9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7675777"/>
                  </a:ext>
                </a:extLst>
              </a:tr>
              <a:tr h="384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Diğer İller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4118665"/>
                  </a:ext>
                </a:extLst>
              </a:tr>
              <a:tr h="505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Yabancı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Uyruklular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62127347"/>
                  </a:ext>
                </a:extLst>
              </a:tr>
              <a:tr h="39570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1295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120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78001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7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93859" y="631762"/>
            <a:ext cx="7215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2022 Yılı Öğrenci </a:t>
            </a:r>
            <a:r>
              <a:rPr lang="tr-TR" sz="2400" b="1" dirty="0">
                <a:latin typeface="Arial" pitchFamily="34" charset="0"/>
                <a:cs typeface="Arial" pitchFamily="34" charset="0"/>
              </a:rPr>
              <a:t>Kontenjanları ve Doluluk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Oranı</a:t>
            </a:r>
            <a:endParaRPr lang="tr-TR" sz="2400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68610"/>
              </p:ext>
            </p:extLst>
          </p:nvPr>
        </p:nvGraphicFramePr>
        <p:xfrm>
          <a:off x="849086" y="1083236"/>
          <a:ext cx="9731828" cy="481385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056866">
                  <a:extLst>
                    <a:ext uri="{9D8B030D-6E8A-4147-A177-3AD203B41FA5}">
                      <a16:colId xmlns:a16="http://schemas.microsoft.com/office/drawing/2014/main" val="47046338"/>
                    </a:ext>
                  </a:extLst>
                </a:gridCol>
                <a:gridCol w="1698014">
                  <a:extLst>
                    <a:ext uri="{9D8B030D-6E8A-4147-A177-3AD203B41FA5}">
                      <a16:colId xmlns:a16="http://schemas.microsoft.com/office/drawing/2014/main" val="481919036"/>
                    </a:ext>
                  </a:extLst>
                </a:gridCol>
                <a:gridCol w="1265951">
                  <a:extLst>
                    <a:ext uri="{9D8B030D-6E8A-4147-A177-3AD203B41FA5}">
                      <a16:colId xmlns:a16="http://schemas.microsoft.com/office/drawing/2014/main" val="3664889614"/>
                    </a:ext>
                  </a:extLst>
                </a:gridCol>
                <a:gridCol w="1076695">
                  <a:extLst>
                    <a:ext uri="{9D8B030D-6E8A-4147-A177-3AD203B41FA5}">
                      <a16:colId xmlns:a16="http://schemas.microsoft.com/office/drawing/2014/main" val="2874041521"/>
                    </a:ext>
                  </a:extLst>
                </a:gridCol>
                <a:gridCol w="1330935">
                  <a:extLst>
                    <a:ext uri="{9D8B030D-6E8A-4147-A177-3AD203B41FA5}">
                      <a16:colId xmlns:a16="http://schemas.microsoft.com/office/drawing/2014/main" val="1704101673"/>
                    </a:ext>
                  </a:extLst>
                </a:gridCol>
                <a:gridCol w="1303367">
                  <a:extLst>
                    <a:ext uri="{9D8B030D-6E8A-4147-A177-3AD203B41FA5}">
                      <a16:colId xmlns:a16="http://schemas.microsoft.com/office/drawing/2014/main" val="3630137062"/>
                    </a:ext>
                  </a:extLst>
                </a:gridCol>
              </a:tblGrid>
              <a:tr h="10122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Bölüm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ÖSYM Kontenjanı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ÖSYM Sonucu Yerleşen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Kayıt Yaptıran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Boş Kontenjan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Doluluk Oranı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35163753"/>
                  </a:ext>
                </a:extLst>
              </a:tr>
              <a:tr h="82593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YKS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YKS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YKS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YKS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YKS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0670358"/>
                  </a:ext>
                </a:extLst>
              </a:tr>
              <a:tr h="425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Sosyoloji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%100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12194626"/>
                  </a:ext>
                </a:extLst>
              </a:tr>
              <a:tr h="455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Coğrafya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%100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51536367"/>
                  </a:ext>
                </a:extLst>
              </a:tr>
              <a:tr h="674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Türk Dili ve Edebiyatı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%100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8004223"/>
                  </a:ext>
                </a:extLst>
              </a:tr>
              <a:tr h="446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Tarih(N.Ö)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%100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45359736"/>
                  </a:ext>
                </a:extLst>
              </a:tr>
              <a:tr h="446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Tarih(İ.Ö)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%100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9251559"/>
                  </a:ext>
                </a:extLst>
              </a:tr>
              <a:tr h="527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290</a:t>
                      </a:r>
                      <a:r>
                        <a:rPr lang="tr-TR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%100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72310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C0CE35-9E5C-4770-BFF3-907CBA7B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6582"/>
            <a:ext cx="8981661" cy="1637607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ÇİFT ANADAL PROGRAMI</a:t>
            </a:r>
            <a:r>
              <a:rPr lang="tr-TR" b="1"/>
              <a:t/>
            </a:r>
            <a:br>
              <a:rPr lang="tr-TR" b="1"/>
            </a:br>
            <a:r>
              <a:rPr lang="tr-TR" sz="3100" smtClean="0"/>
              <a:t>FAKÜLTEMİZİN ÇİFT ANA DAL BÜNYESİNDE PROTOKOL YAPILAN BÖLÜMLER</a:t>
            </a:r>
            <a:r>
              <a:rPr lang="tr-TR" dirty="0"/>
              <a:t/>
            </a:r>
            <a:br>
              <a:rPr lang="tr-TR" dirty="0"/>
            </a:br>
            <a:endParaRPr lang="tr-TR" b="1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528861"/>
              </p:ext>
            </p:extLst>
          </p:nvPr>
        </p:nvGraphicFramePr>
        <p:xfrm>
          <a:off x="1397725" y="1945178"/>
          <a:ext cx="10032276" cy="3825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0872">
                  <a:extLst>
                    <a:ext uri="{9D8B030D-6E8A-4147-A177-3AD203B41FA5}">
                      <a16:colId xmlns:a16="http://schemas.microsoft.com/office/drawing/2014/main" val="1030575290"/>
                    </a:ext>
                  </a:extLst>
                </a:gridCol>
                <a:gridCol w="3315702">
                  <a:extLst>
                    <a:ext uri="{9D8B030D-6E8A-4147-A177-3AD203B41FA5}">
                      <a16:colId xmlns:a16="http://schemas.microsoft.com/office/drawing/2014/main" val="569981571"/>
                    </a:ext>
                  </a:extLst>
                </a:gridCol>
                <a:gridCol w="3315702">
                  <a:extLst>
                    <a:ext uri="{9D8B030D-6E8A-4147-A177-3AD203B41FA5}">
                      <a16:colId xmlns:a16="http://schemas.microsoft.com/office/drawing/2014/main" val="4234037544"/>
                    </a:ext>
                  </a:extLst>
                </a:gridCol>
              </a:tblGrid>
              <a:tr h="302307">
                <a:tc rowSpan="5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effectLst/>
                        </a:rPr>
                        <a:t>FAKÜLTEMİZİN BÜNYESİNDE ÇİFT ANA DAL PROTOKOLÜ YAPILAN BÖLÜMLER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effectLst/>
                        </a:rPr>
                        <a:t>Bölüm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effectLst/>
                        </a:rPr>
                        <a:t>Çift Ana Dal Programının Yapılacağı Bölüm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24546"/>
                  </a:ext>
                </a:extLst>
              </a:tr>
              <a:tr h="2968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Türk Dili ve Edebiyatı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Tarih (N.Ö.) ve (İ.Ö.)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99286"/>
                  </a:ext>
                </a:extLst>
              </a:tr>
              <a:tr h="2968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Tarih (N.Ö.) ve (İ.Ö.)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Türk Dili ve Edebiyatı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30067"/>
                  </a:ext>
                </a:extLst>
              </a:tr>
              <a:tr h="2968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Coğrafya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Sosyoloji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513650"/>
                  </a:ext>
                </a:extLst>
              </a:tr>
              <a:tr h="29686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Sosyoloji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Coğrafya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86586"/>
                  </a:ext>
                </a:extLst>
              </a:tr>
              <a:tr h="388680">
                <a:tc rowSpan="5">
                  <a:txBody>
                    <a:bodyPr/>
                    <a:lstStyle/>
                    <a:p>
                      <a:pPr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effectLst/>
                        </a:rPr>
                        <a:t>DİĞER FAKÜLTELERLE ÇİFT ANA DAL PROGRAMININ YAPILACAĞI BÖLÜMLER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effectLst/>
                        </a:rPr>
                        <a:t>Bölüm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effectLst/>
                        </a:rPr>
                        <a:t>Çift Ana Dal Programının Yapılacağı Bölüm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607738"/>
                  </a:ext>
                </a:extLst>
              </a:tr>
              <a:tr h="38868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Türk Dili ve Edebiyatı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Türkçe Öğretmenliği 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>
                          <a:effectLst/>
                        </a:rPr>
                        <a:t>(Siirt Üniversitesi Eğitim Fakültesi)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761111"/>
                  </a:ext>
                </a:extLst>
              </a:tr>
              <a:tr h="51613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Tarih (N.Ö.) ve (İ.Ö.)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Sosyal </a:t>
                      </a:r>
                      <a:r>
                        <a:rPr lang="tr-TR" sz="1200" b="1" kern="1200" dirty="0" smtClean="0">
                          <a:solidFill>
                            <a:schemeClr val="accent2"/>
                          </a:solidFill>
                          <a:effectLst/>
                        </a:rPr>
                        <a:t>Bilgiler </a:t>
                      </a: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Öğretmenliği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>
                          <a:effectLst/>
                        </a:rPr>
                        <a:t>(Siirt Üniversitesi Eğitim Fakültesi)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93945"/>
                  </a:ext>
                </a:extLst>
              </a:tr>
              <a:tr h="51613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Coğrafya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Sosyal </a:t>
                      </a:r>
                      <a:r>
                        <a:rPr lang="tr-TR" sz="1200" b="1" kern="1200" dirty="0" smtClean="0">
                          <a:solidFill>
                            <a:schemeClr val="accent2"/>
                          </a:solidFill>
                          <a:effectLst/>
                        </a:rPr>
                        <a:t>Bilgiler </a:t>
                      </a: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Öğretmenliği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>
                          <a:effectLst/>
                        </a:rPr>
                        <a:t>(Siirt Üniversitesi Eğitim Fakültesi)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62780"/>
                  </a:ext>
                </a:extLst>
              </a:tr>
              <a:tr h="51613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Sosyoloji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kern="1200" dirty="0">
                          <a:solidFill>
                            <a:schemeClr val="accent2"/>
                          </a:solidFill>
                          <a:effectLst/>
                        </a:rPr>
                        <a:t>Sosyal Hizmetler</a:t>
                      </a:r>
                      <a:endParaRPr lang="tr-TR" sz="1200" b="1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>
                          <a:effectLst/>
                        </a:rPr>
                        <a:t>(Siirt Üniversitesi</a:t>
                      </a:r>
                      <a:r>
                        <a:rPr lang="tr-TR" sz="1200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tr-TR" sz="1200" kern="1200" dirty="0" smtClean="0">
                          <a:solidFill>
                            <a:schemeClr val="tx1"/>
                          </a:solidFill>
                          <a:effectLst/>
                        </a:rPr>
                        <a:t>İktisadi ve İdari Bilimler Fakültesi</a:t>
                      </a:r>
                      <a:r>
                        <a:rPr lang="tr-TR" sz="1200" kern="1200" dirty="0" smtClean="0">
                          <a:effectLst/>
                        </a:rPr>
                        <a:t>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044" marR="7044" marT="7044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0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18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0" y="2970761"/>
            <a:ext cx="10515600" cy="1217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AKADEMİK YAYINLAR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4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54776" y="623891"/>
            <a:ext cx="7428413" cy="400110"/>
          </a:xfrm>
          <a:prstGeom prst="rect">
            <a:avLst/>
          </a:prstGeom>
          <a:solidFill>
            <a:srgbClr val="EEC416"/>
          </a:solidFill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Öğretim Üyesi Başına Düşen Makale Sayıları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95905"/>
              </p:ext>
            </p:extLst>
          </p:nvPr>
        </p:nvGraphicFramePr>
        <p:xfrm>
          <a:off x="1308292" y="2019701"/>
          <a:ext cx="8619479" cy="219699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444295">
                  <a:extLst>
                    <a:ext uri="{9D8B030D-6E8A-4147-A177-3AD203B41FA5}">
                      <a16:colId xmlns:a16="http://schemas.microsoft.com/office/drawing/2014/main" val="182396035"/>
                    </a:ext>
                  </a:extLst>
                </a:gridCol>
                <a:gridCol w="801719">
                  <a:extLst>
                    <a:ext uri="{9D8B030D-6E8A-4147-A177-3AD203B41FA5}">
                      <a16:colId xmlns:a16="http://schemas.microsoft.com/office/drawing/2014/main" val="2685438758"/>
                    </a:ext>
                  </a:extLst>
                </a:gridCol>
                <a:gridCol w="749659">
                  <a:extLst>
                    <a:ext uri="{9D8B030D-6E8A-4147-A177-3AD203B41FA5}">
                      <a16:colId xmlns:a16="http://schemas.microsoft.com/office/drawing/2014/main" val="1283993621"/>
                    </a:ext>
                  </a:extLst>
                </a:gridCol>
                <a:gridCol w="874602">
                  <a:extLst>
                    <a:ext uri="{9D8B030D-6E8A-4147-A177-3AD203B41FA5}">
                      <a16:colId xmlns:a16="http://schemas.microsoft.com/office/drawing/2014/main" val="2411174663"/>
                    </a:ext>
                  </a:extLst>
                </a:gridCol>
                <a:gridCol w="874602">
                  <a:extLst>
                    <a:ext uri="{9D8B030D-6E8A-4147-A177-3AD203B41FA5}">
                      <a16:colId xmlns:a16="http://schemas.microsoft.com/office/drawing/2014/main" val="63392407"/>
                    </a:ext>
                  </a:extLst>
                </a:gridCol>
                <a:gridCol w="874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8802"/>
                  </a:ext>
                </a:extLst>
              </a:tr>
              <a:tr h="6507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SSCI, SCI-</a:t>
                      </a:r>
                      <a:r>
                        <a:rPr lang="tr-TR" sz="16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Expanded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SCI, AHCI Kapsamında Yayımlanan Makale Sayıları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1175755"/>
                  </a:ext>
                </a:extLst>
              </a:tr>
              <a:tr h="5627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Üyesi Sayısı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942734"/>
                  </a:ext>
                </a:extLst>
              </a:tr>
              <a:tr h="572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Üyesi Başına Düşen Makale Sayısı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1.06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1.03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1.44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1.84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1.14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23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3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89464" y="623891"/>
            <a:ext cx="8630193" cy="400110"/>
          </a:xfrm>
          <a:prstGeom prst="rect">
            <a:avLst/>
          </a:prstGeom>
          <a:solidFill>
            <a:srgbClr val="EEC41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000" b="1" dirty="0">
                <a:latin typeface="Arial" pitchFamily="34" charset="0"/>
                <a:cs typeface="Arial" pitchFamily="34" charset="0"/>
              </a:rPr>
              <a:t>Öğretim Elemanı (Öğretim Üyesi Hariç)  Başına Düşen Makale Sayıları</a:t>
            </a:r>
            <a:endParaRPr lang="tr-TR" sz="20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959507"/>
              </p:ext>
            </p:extLst>
          </p:nvPr>
        </p:nvGraphicFramePr>
        <p:xfrm>
          <a:off x="1326560" y="2135121"/>
          <a:ext cx="8771029" cy="2362583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361902">
                  <a:extLst>
                    <a:ext uri="{9D8B030D-6E8A-4147-A177-3AD203B41FA5}">
                      <a16:colId xmlns:a16="http://schemas.microsoft.com/office/drawing/2014/main" val="182396035"/>
                    </a:ext>
                  </a:extLst>
                </a:gridCol>
                <a:gridCol w="850702">
                  <a:extLst>
                    <a:ext uri="{9D8B030D-6E8A-4147-A177-3AD203B41FA5}">
                      <a16:colId xmlns:a16="http://schemas.microsoft.com/office/drawing/2014/main" val="2685438758"/>
                    </a:ext>
                  </a:extLst>
                </a:gridCol>
                <a:gridCol w="850703">
                  <a:extLst>
                    <a:ext uri="{9D8B030D-6E8A-4147-A177-3AD203B41FA5}">
                      <a16:colId xmlns:a16="http://schemas.microsoft.com/office/drawing/2014/main" val="1283993621"/>
                    </a:ext>
                  </a:extLst>
                </a:gridCol>
                <a:gridCol w="902574">
                  <a:extLst>
                    <a:ext uri="{9D8B030D-6E8A-4147-A177-3AD203B41FA5}">
                      <a16:colId xmlns:a16="http://schemas.microsoft.com/office/drawing/2014/main" val="2411174663"/>
                    </a:ext>
                  </a:extLst>
                </a:gridCol>
                <a:gridCol w="902574">
                  <a:extLst>
                    <a:ext uri="{9D8B030D-6E8A-4147-A177-3AD203B41FA5}">
                      <a16:colId xmlns:a16="http://schemas.microsoft.com/office/drawing/2014/main" val="614634469"/>
                    </a:ext>
                  </a:extLst>
                </a:gridCol>
                <a:gridCol w="902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8802"/>
                  </a:ext>
                </a:extLst>
              </a:tr>
              <a:tr h="690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SSCI-SCI </a:t>
                      </a:r>
                      <a:r>
                        <a:rPr lang="tr-TR" sz="16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Expanded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-SCI- AHCI Kapsamında Yayımlanan Makale Sayıları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117575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Elemanı Sayısı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942734"/>
                  </a:ext>
                </a:extLst>
              </a:tr>
              <a:tr h="572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Elemanı Başına Düşen Makale Sayısı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0.28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0.18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0.13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0.26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623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46308"/>
              </p:ext>
            </p:extLst>
          </p:nvPr>
        </p:nvGraphicFramePr>
        <p:xfrm>
          <a:off x="1820933" y="1817630"/>
          <a:ext cx="7285355" cy="288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165">
                  <a:extLst>
                    <a:ext uri="{9D8B030D-6E8A-4147-A177-3AD203B41FA5}">
                      <a16:colId xmlns:a16="http://schemas.microsoft.com/office/drawing/2014/main" val="4063841865"/>
                    </a:ext>
                  </a:extLst>
                </a:gridCol>
                <a:gridCol w="938530">
                  <a:extLst>
                    <a:ext uri="{9D8B030D-6E8A-4147-A177-3AD203B41FA5}">
                      <a16:colId xmlns:a16="http://schemas.microsoft.com/office/drawing/2014/main" val="2875749970"/>
                    </a:ext>
                  </a:extLst>
                </a:gridCol>
                <a:gridCol w="939165">
                  <a:extLst>
                    <a:ext uri="{9D8B030D-6E8A-4147-A177-3AD203B41FA5}">
                      <a16:colId xmlns:a16="http://schemas.microsoft.com/office/drawing/2014/main" val="4028433082"/>
                    </a:ext>
                  </a:extLst>
                </a:gridCol>
                <a:gridCol w="939165">
                  <a:extLst>
                    <a:ext uri="{9D8B030D-6E8A-4147-A177-3AD203B41FA5}">
                      <a16:colId xmlns:a16="http://schemas.microsoft.com/office/drawing/2014/main" val="1230029210"/>
                    </a:ext>
                  </a:extLst>
                </a:gridCol>
                <a:gridCol w="939165">
                  <a:extLst>
                    <a:ext uri="{9D8B030D-6E8A-4147-A177-3AD203B41FA5}">
                      <a16:colId xmlns:a16="http://schemas.microsoft.com/office/drawing/2014/main" val="1091562073"/>
                    </a:ext>
                  </a:extLst>
                </a:gridCol>
                <a:gridCol w="939165">
                  <a:extLst>
                    <a:ext uri="{9D8B030D-6E8A-4147-A177-3AD203B41FA5}">
                      <a16:colId xmlns:a16="http://schemas.microsoft.com/office/drawing/2014/main" val="3568926233"/>
                    </a:ext>
                  </a:extLst>
                </a:gridCol>
              </a:tblGrid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98945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Poster Bildiri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15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7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08921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Uluslararası Sözlü Bildiri 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97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86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11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53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999866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Ulusal Sözlü Bildiri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5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7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13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673187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Öğretim Elemanı Sayısı 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79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78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80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76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05563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Öğretim Elemanı Başına Düşen Bildiri Sayısı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1.46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1.26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0.20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0.35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1.07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73270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1667390" y="618700"/>
            <a:ext cx="7254541" cy="461665"/>
          </a:xfrm>
          <a:prstGeom prst="rect">
            <a:avLst/>
          </a:prstGeom>
          <a:solidFill>
            <a:srgbClr val="EEC416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2400" b="1" dirty="0">
                <a:latin typeface="Arial" pitchFamily="34" charset="0"/>
                <a:cs typeface="Arial" pitchFamily="34" charset="0"/>
              </a:rPr>
              <a:t>Yayımlanan Bildiri Sayıları</a:t>
            </a:r>
            <a:endParaRPr lang="tr-TR" sz="2400" b="1" dirty="0">
              <a:solidFill>
                <a:srgbClr val="00206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35577"/>
            <a:ext cx="10515600" cy="574766"/>
          </a:xfrm>
        </p:spPr>
        <p:txBody>
          <a:bodyPr>
            <a:normAutofit fontScale="90000"/>
          </a:bodyPr>
          <a:lstStyle/>
          <a:p>
            <a:r>
              <a:rPr lang="tr-TR" dirty="0"/>
              <a:t>       </a:t>
            </a:r>
            <a:r>
              <a:rPr lang="tr-TR" b="1" dirty="0"/>
              <a:t>Yayımlanan Kitap Sayısı</a:t>
            </a:r>
            <a:endParaRPr lang="en-US" b="1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52428"/>
              </p:ext>
            </p:extLst>
          </p:nvPr>
        </p:nvGraphicFramePr>
        <p:xfrm>
          <a:off x="1342182" y="1678645"/>
          <a:ext cx="8879841" cy="3782792"/>
        </p:xfrm>
        <a:graphic>
          <a:graphicData uri="http://schemas.openxmlformats.org/drawingml/2006/table">
            <a:tbl>
              <a:tblPr firstRow="1" firstCol="1" bandRow="1"/>
              <a:tblGrid>
                <a:gridCol w="3492067">
                  <a:extLst>
                    <a:ext uri="{9D8B030D-6E8A-4147-A177-3AD203B41FA5}">
                      <a16:colId xmlns:a16="http://schemas.microsoft.com/office/drawing/2014/main" val="1515700759"/>
                    </a:ext>
                  </a:extLst>
                </a:gridCol>
                <a:gridCol w="826809">
                  <a:extLst>
                    <a:ext uri="{9D8B030D-6E8A-4147-A177-3AD203B41FA5}">
                      <a16:colId xmlns:a16="http://schemas.microsoft.com/office/drawing/2014/main" val="3565296729"/>
                    </a:ext>
                  </a:extLst>
                </a:gridCol>
                <a:gridCol w="850925">
                  <a:extLst>
                    <a:ext uri="{9D8B030D-6E8A-4147-A177-3AD203B41FA5}">
                      <a16:colId xmlns:a16="http://schemas.microsoft.com/office/drawing/2014/main" val="1850717122"/>
                    </a:ext>
                  </a:extLst>
                </a:gridCol>
                <a:gridCol w="1236680">
                  <a:extLst>
                    <a:ext uri="{9D8B030D-6E8A-4147-A177-3AD203B41FA5}">
                      <a16:colId xmlns:a16="http://schemas.microsoft.com/office/drawing/2014/main" val="2453230733"/>
                    </a:ext>
                  </a:extLst>
                </a:gridCol>
                <a:gridCol w="1236680">
                  <a:extLst>
                    <a:ext uri="{9D8B030D-6E8A-4147-A177-3AD203B41FA5}">
                      <a16:colId xmlns:a16="http://schemas.microsoft.com/office/drawing/2014/main" val="2097113940"/>
                    </a:ext>
                  </a:extLst>
                </a:gridCol>
                <a:gridCol w="123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3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25399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Uluslararası Yayınevleri Tarafından Yayımlanan Kitap Sayısı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(Ders Kitapları Hariç)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744719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Uluslararası Yayınevleri Tarafından Yayımlanan Ders Kitabı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747373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Ulusal Yayınevleri Tarafından Yayımlanan Kitap Sayısı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(Ders Kitapları Hariç)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4424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Ulusal Yayınevleri Tarafından Yayımlanan Ders Kitabı Sayısı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tr-T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125584"/>
                  </a:ext>
                </a:extLst>
              </a:tr>
              <a:tr h="41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0" anchor="b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tr-TR" sz="12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47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43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3"/>
          <p:cNvSpPr txBox="1"/>
          <p:nvPr/>
        </p:nvSpPr>
        <p:spPr>
          <a:xfrm>
            <a:off x="2068054" y="599075"/>
            <a:ext cx="766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FAKÜLTE YÖNETİMİ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88" y="1131437"/>
            <a:ext cx="2997176" cy="1864986"/>
          </a:xfrm>
          <a:prstGeom prst="rect">
            <a:avLst/>
          </a:prstGeom>
        </p:spPr>
      </p:pic>
      <p:sp>
        <p:nvSpPr>
          <p:cNvPr id="6" name="Metin kutusu 7"/>
          <p:cNvSpPr txBox="1"/>
          <p:nvPr/>
        </p:nvSpPr>
        <p:spPr>
          <a:xfrm>
            <a:off x="4796630" y="2937571"/>
            <a:ext cx="238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Prof. Dr. Cahit PESEN</a:t>
            </a:r>
          </a:p>
          <a:p>
            <a:pPr algn="just"/>
            <a:r>
              <a:rPr lang="tr-TR" dirty="0"/>
              <a:t>           Dekan</a:t>
            </a:r>
            <a:endParaRPr lang="en-US" dirty="0"/>
          </a:p>
        </p:txBody>
      </p:sp>
      <p:sp>
        <p:nvSpPr>
          <p:cNvPr id="7" name="Metin kutusu 9"/>
          <p:cNvSpPr txBox="1"/>
          <p:nvPr/>
        </p:nvSpPr>
        <p:spPr>
          <a:xfrm>
            <a:off x="956354" y="5039147"/>
            <a:ext cx="309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Doç. Dr. Üyesi Seyfettin KAYA</a:t>
            </a:r>
          </a:p>
          <a:p>
            <a:r>
              <a:rPr lang="tr-TR" dirty="0"/>
              <a:t>           Dekan Yrd.</a:t>
            </a:r>
            <a:endParaRPr lang="en-US" dirty="0"/>
          </a:p>
        </p:txBody>
      </p:sp>
      <p:sp>
        <p:nvSpPr>
          <p:cNvPr id="8" name="Metin kutusu 10"/>
          <p:cNvSpPr txBox="1"/>
          <p:nvPr/>
        </p:nvSpPr>
        <p:spPr>
          <a:xfrm>
            <a:off x="4664388" y="5016697"/>
            <a:ext cx="287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Dr</a:t>
            </a:r>
            <a:r>
              <a:rPr lang="tr-TR" dirty="0"/>
              <a:t>. </a:t>
            </a:r>
            <a:r>
              <a:rPr lang="tr-TR" dirty="0" err="1" smtClean="0"/>
              <a:t>Öğr</a:t>
            </a:r>
            <a:r>
              <a:rPr lang="tr-TR" dirty="0" smtClean="0"/>
              <a:t>. Üyesi Enser   YILMAZ</a:t>
            </a:r>
          </a:p>
          <a:p>
            <a:r>
              <a:rPr lang="tr-TR" dirty="0" smtClean="0"/>
              <a:t>         </a:t>
            </a:r>
            <a:r>
              <a:rPr lang="tr-TR" dirty="0"/>
              <a:t>Dekan Yrd.</a:t>
            </a:r>
            <a:endParaRPr lang="en-US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456" y="3518887"/>
            <a:ext cx="1879591" cy="1561826"/>
          </a:xfrm>
          <a:prstGeom prst="rect">
            <a:avLst/>
          </a:prstGeom>
        </p:spPr>
      </p:pic>
      <p:sp>
        <p:nvSpPr>
          <p:cNvPr id="10" name="Metin kutusu 11"/>
          <p:cNvSpPr txBox="1"/>
          <p:nvPr/>
        </p:nvSpPr>
        <p:spPr>
          <a:xfrm>
            <a:off x="8819917" y="5080713"/>
            <a:ext cx="207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Mehmet EFE</a:t>
            </a:r>
          </a:p>
          <a:p>
            <a:r>
              <a:rPr lang="tr-TR" dirty="0"/>
              <a:t>Fakülte Sekreteri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34104" r="7099" b="40444"/>
          <a:stretch/>
        </p:blipFill>
        <p:spPr>
          <a:xfrm>
            <a:off x="1033310" y="3551900"/>
            <a:ext cx="2950716" cy="1528813"/>
          </a:xfrm>
          <a:prstGeom prst="rect">
            <a:avLst/>
          </a:prstGeom>
        </p:spPr>
      </p:pic>
      <p:pic>
        <p:nvPicPr>
          <p:cNvPr id="1028" name="Picture 4" descr="https://www.siirt.edu.tr/foto/userfoto/IMG_20171126_153823_356.jpg201711262340194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26029"/>
          <a:stretch/>
        </p:blipFill>
        <p:spPr bwMode="auto">
          <a:xfrm>
            <a:off x="5159179" y="3554963"/>
            <a:ext cx="1775333" cy="15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21906" y="365126"/>
            <a:ext cx="9131893" cy="822740"/>
          </a:xfrm>
        </p:spPr>
        <p:txBody>
          <a:bodyPr>
            <a:normAutofit/>
          </a:bodyPr>
          <a:lstStyle/>
          <a:p>
            <a:r>
              <a:rPr lang="tr-TR" sz="4000" b="1" dirty="0" smtClean="0"/>
              <a:t>Yayımlanan Diğer Çalışmalar</a:t>
            </a:r>
            <a:endParaRPr lang="tr-TR" sz="4000" b="1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937747"/>
              </p:ext>
            </p:extLst>
          </p:nvPr>
        </p:nvGraphicFramePr>
        <p:xfrm>
          <a:off x="2362088" y="1791352"/>
          <a:ext cx="611759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750">
                  <a:extLst>
                    <a:ext uri="{9D8B030D-6E8A-4147-A177-3AD203B41FA5}">
                      <a16:colId xmlns:a16="http://schemas.microsoft.com/office/drawing/2014/main" val="2419179128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1707847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645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SSCI, SCI-</a:t>
                      </a:r>
                      <a:r>
                        <a:rPr lang="tr-TR" sz="1800" b="0" dirty="0" err="1">
                          <a:solidFill>
                            <a:schemeClr val="tx1"/>
                          </a:solidFill>
                          <a:effectLst/>
                        </a:rPr>
                        <a:t>Expanded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, SCI, AHCI Kapsamında Olmayan Yayımlanan Diğer Makale Sayıları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600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Ansiklopedik Madde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12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Editörlük 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64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Kitap Bölümü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016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Öğretim Elemanı Sayısı 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01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</a:rPr>
                        <a:t>Öğretim Elemanı Başına Düşen Çalışma Sayısı</a:t>
                      </a:r>
                      <a:endParaRPr lang="tr-TR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2.21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4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712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76844" y="584265"/>
            <a:ext cx="7628413" cy="461665"/>
          </a:xfrm>
          <a:prstGeom prst="rect">
            <a:avLst/>
          </a:prstGeom>
          <a:solidFill>
            <a:srgbClr val="EEC4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Hizmet, Bilim-Sanat, Teşvik ve Grup Başarı Ödülleri </a:t>
            </a:r>
            <a:endParaRPr lang="tr-TR" sz="2400" b="1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79856"/>
              </p:ext>
            </p:extLst>
          </p:nvPr>
        </p:nvGraphicFramePr>
        <p:xfrm>
          <a:off x="1776844" y="2023370"/>
          <a:ext cx="686562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4195">
                  <a:extLst>
                    <a:ext uri="{9D8B030D-6E8A-4147-A177-3AD203B41FA5}">
                      <a16:colId xmlns:a16="http://schemas.microsoft.com/office/drawing/2014/main" val="3998897794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val="2338997078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val="119245217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val="1570195243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val="3289926763"/>
                    </a:ext>
                  </a:extLst>
                </a:gridCol>
                <a:gridCol w="1010285">
                  <a:extLst>
                    <a:ext uri="{9D8B030D-6E8A-4147-A177-3AD203B41FA5}">
                      <a16:colId xmlns:a16="http://schemas.microsoft.com/office/drawing/2014/main" val="2637813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54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Akademik Yayın Teşvik Ödülü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55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Araştırma Başarı Ödülü*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1*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69466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</a:rPr>
                        <a:t>Uluslararası OBADA ödülü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494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0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80756" y="636517"/>
            <a:ext cx="10018914" cy="400110"/>
          </a:xfrm>
          <a:prstGeom prst="rect">
            <a:avLst/>
          </a:prstGeom>
          <a:solidFill>
            <a:srgbClr val="EEC4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latin typeface="Arial" pitchFamily="34" charset="0"/>
                <a:cs typeface="Arial" pitchFamily="34" charset="0"/>
              </a:rPr>
              <a:t>Yurtdışı Sempozyum, Konferans ve Kongreye Katılım Sayısı ve Destek Miktarı</a:t>
            </a:r>
            <a:endParaRPr lang="tr-TR" sz="2000" b="1" dirty="0"/>
          </a:p>
        </p:txBody>
      </p:sp>
      <p:graphicFrame>
        <p:nvGraphicFramePr>
          <p:cNvPr id="3" name="Tabl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633534"/>
              </p:ext>
            </p:extLst>
          </p:nvPr>
        </p:nvGraphicFramePr>
        <p:xfrm>
          <a:off x="1780756" y="1412551"/>
          <a:ext cx="8601210" cy="424455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980628">
                  <a:extLst>
                    <a:ext uri="{9D8B030D-6E8A-4147-A177-3AD203B41FA5}">
                      <a16:colId xmlns:a16="http://schemas.microsoft.com/office/drawing/2014/main" val="1309625434"/>
                    </a:ext>
                  </a:extLst>
                </a:gridCol>
                <a:gridCol w="2904922">
                  <a:extLst>
                    <a:ext uri="{9D8B030D-6E8A-4147-A177-3AD203B41FA5}">
                      <a16:colId xmlns:a16="http://schemas.microsoft.com/office/drawing/2014/main" val="3876380554"/>
                    </a:ext>
                  </a:extLst>
                </a:gridCol>
                <a:gridCol w="3715660">
                  <a:extLst>
                    <a:ext uri="{9D8B030D-6E8A-4147-A177-3AD203B41FA5}">
                      <a16:colId xmlns:a16="http://schemas.microsoft.com/office/drawing/2014/main" val="3404054694"/>
                    </a:ext>
                  </a:extLst>
                </a:gridCol>
              </a:tblGrid>
              <a:tr h="7346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Yıl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 Katılan Kişi Sayısı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Destek Miktarı (TL)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2931453"/>
                  </a:ext>
                </a:extLst>
              </a:tr>
              <a:tr h="629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2017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effectLst/>
                        </a:rPr>
                        <a:t>24.000 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16146053"/>
                  </a:ext>
                </a:extLst>
              </a:tr>
              <a:tr h="629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2018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17.636 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57687946"/>
                  </a:ext>
                </a:extLst>
              </a:tr>
              <a:tr h="562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2019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8000 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93555273"/>
                  </a:ext>
                </a:extLst>
              </a:tr>
              <a:tr h="562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2020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2000 </a:t>
                      </a:r>
                      <a:r>
                        <a:rPr lang="tr-TR" sz="1600" dirty="0" smtClean="0">
                          <a:effectLst/>
                        </a:rPr>
                        <a:t>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7881113"/>
                  </a:ext>
                </a:extLst>
              </a:tr>
              <a:tr h="562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Calibri (Gövde)"/>
                          <a:ea typeface="Calibri" panose="020F0502020204030204" pitchFamily="34" charset="0"/>
                          <a:cs typeface="Arial" pitchFamily="34" charset="0"/>
                        </a:rPr>
                        <a:t>2021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 (Gövde)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28713976"/>
                  </a:ext>
                </a:extLst>
              </a:tr>
              <a:tr h="562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Calibri (Gövde)"/>
                          <a:ea typeface="Calibri" panose="020F0502020204030204" pitchFamily="34" charset="0"/>
                          <a:cs typeface="Arial" pitchFamily="34" charset="0"/>
                        </a:rPr>
                        <a:t>2022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Calibri (Gövde)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18646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TL</a:t>
                      </a:r>
                      <a:endParaRPr lang="tr-TR" sz="1400" b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3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15587" y="616020"/>
            <a:ext cx="9557660" cy="400110"/>
          </a:xfrm>
          <a:prstGeom prst="rect">
            <a:avLst/>
          </a:prstGeom>
          <a:solidFill>
            <a:srgbClr val="EEC416"/>
          </a:solidFill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latin typeface="Arial" pitchFamily="34" charset="0"/>
                <a:cs typeface="Arial" pitchFamily="34" charset="0"/>
              </a:rPr>
              <a:t>Yurtiçi Sempozyum, Konferans ve Kongreye Katılım Sayısı ve Destek Miktarı</a:t>
            </a:r>
            <a:endParaRPr lang="en-US" sz="2000" dirty="0"/>
          </a:p>
        </p:txBody>
      </p:sp>
      <p:graphicFrame>
        <p:nvGraphicFramePr>
          <p:cNvPr id="3" name="Tabl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593436"/>
              </p:ext>
            </p:extLst>
          </p:nvPr>
        </p:nvGraphicFramePr>
        <p:xfrm>
          <a:off x="1482129" y="1016130"/>
          <a:ext cx="9467557" cy="3918372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586032">
                  <a:extLst>
                    <a:ext uri="{9D8B030D-6E8A-4147-A177-3AD203B41FA5}">
                      <a16:colId xmlns:a16="http://schemas.microsoft.com/office/drawing/2014/main" val="1309625434"/>
                    </a:ext>
                  </a:extLst>
                </a:gridCol>
                <a:gridCol w="2326181">
                  <a:extLst>
                    <a:ext uri="{9D8B030D-6E8A-4147-A177-3AD203B41FA5}">
                      <a16:colId xmlns:a16="http://schemas.microsoft.com/office/drawing/2014/main" val="3876380554"/>
                    </a:ext>
                  </a:extLst>
                </a:gridCol>
                <a:gridCol w="2579947">
                  <a:extLst>
                    <a:ext uri="{9D8B030D-6E8A-4147-A177-3AD203B41FA5}">
                      <a16:colId xmlns:a16="http://schemas.microsoft.com/office/drawing/2014/main" val="3044367867"/>
                    </a:ext>
                  </a:extLst>
                </a:gridCol>
                <a:gridCol w="2975397">
                  <a:extLst>
                    <a:ext uri="{9D8B030D-6E8A-4147-A177-3AD203B41FA5}">
                      <a16:colId xmlns:a16="http://schemas.microsoft.com/office/drawing/2014/main" val="3404054694"/>
                    </a:ext>
                  </a:extLst>
                </a:gridCol>
              </a:tblGrid>
              <a:tr h="896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Yıl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Kongreye Katılan Kişi Sayısı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Desteklenen Kişi Sayısı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Destek Verilen Tutar(TL)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2931453"/>
                  </a:ext>
                </a:extLst>
              </a:tr>
              <a:tr h="522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207,00 TL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16146053"/>
                  </a:ext>
                </a:extLst>
              </a:tr>
              <a:tr h="4915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398,12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57687946"/>
                  </a:ext>
                </a:extLst>
              </a:tr>
              <a:tr h="457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16</a:t>
                      </a:r>
                      <a:r>
                        <a:rPr lang="tr-TR" sz="1600" b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985</a:t>
                      </a: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,1 TL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93555273"/>
                  </a:ext>
                </a:extLst>
              </a:tr>
              <a:tr h="513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0789237"/>
                  </a:ext>
                </a:extLst>
              </a:tr>
              <a:tr h="549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11329875"/>
                  </a:ext>
                </a:extLst>
              </a:tr>
              <a:tr h="371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2022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1.864</a:t>
                      </a:r>
                      <a:r>
                        <a:rPr lang="tr-TR" sz="1600" b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TL</a:t>
                      </a:r>
                      <a:endParaRPr lang="tr-TR" sz="16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25591" y="619639"/>
            <a:ext cx="584365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40360" algn="ctr">
              <a:lnSpc>
                <a:spcPct val="107000"/>
              </a:lnSpc>
              <a:spcAft>
                <a:spcPts val="0"/>
              </a:spcAft>
            </a:pPr>
            <a:r>
              <a:rPr lang="tr-TR" b="1" dirty="0"/>
              <a:t>Yıllar İtibariyle BAP Birimince Desteklenen Proje Sayıları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19362"/>
              </p:ext>
            </p:extLst>
          </p:nvPr>
        </p:nvGraphicFramePr>
        <p:xfrm>
          <a:off x="1967012" y="2063535"/>
          <a:ext cx="6771005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2220">
                  <a:extLst>
                    <a:ext uri="{9D8B030D-6E8A-4147-A177-3AD203B41FA5}">
                      <a16:colId xmlns:a16="http://schemas.microsoft.com/office/drawing/2014/main" val="462226747"/>
                    </a:ext>
                  </a:extLst>
                </a:gridCol>
                <a:gridCol w="1104265">
                  <a:extLst>
                    <a:ext uri="{9D8B030D-6E8A-4147-A177-3AD203B41FA5}">
                      <a16:colId xmlns:a16="http://schemas.microsoft.com/office/drawing/2014/main" val="606898596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1863059545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1358394018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588054580"/>
                    </a:ext>
                  </a:extLst>
                </a:gridCol>
                <a:gridCol w="1103630">
                  <a:extLst>
                    <a:ext uri="{9D8B030D-6E8A-4147-A177-3AD203B41FA5}">
                      <a16:colId xmlns:a16="http://schemas.microsoft.com/office/drawing/2014/main" val="3484058158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675651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Proje Sayısı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87863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Tutarı (TL)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40.728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14.966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16.000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24.767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29.999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08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726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4325" y="1995442"/>
            <a:ext cx="10515600" cy="3164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/>
              <a:t>AKADEMİK DURUM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81255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32276" y="165773"/>
            <a:ext cx="957024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YÜKSEK LİSANS PROGRAMLARI VE ÖĞRENCİ SAYILARI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62772"/>
              </p:ext>
            </p:extLst>
          </p:nvPr>
        </p:nvGraphicFramePr>
        <p:xfrm>
          <a:off x="2601130" y="627438"/>
          <a:ext cx="5679446" cy="504098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01820">
                  <a:extLst>
                    <a:ext uri="{9D8B030D-6E8A-4147-A177-3AD203B41FA5}">
                      <a16:colId xmlns:a16="http://schemas.microsoft.com/office/drawing/2014/main" val="4117269188"/>
                    </a:ext>
                  </a:extLst>
                </a:gridCol>
                <a:gridCol w="1211547">
                  <a:extLst>
                    <a:ext uri="{9D8B030D-6E8A-4147-A177-3AD203B41FA5}">
                      <a16:colId xmlns:a16="http://schemas.microsoft.com/office/drawing/2014/main" val="963077998"/>
                    </a:ext>
                  </a:extLst>
                </a:gridCol>
                <a:gridCol w="1006652">
                  <a:extLst>
                    <a:ext uri="{9D8B030D-6E8A-4147-A177-3AD203B41FA5}">
                      <a16:colId xmlns:a16="http://schemas.microsoft.com/office/drawing/2014/main" val="1710482883"/>
                    </a:ext>
                  </a:extLst>
                </a:gridCol>
                <a:gridCol w="1059427">
                  <a:extLst>
                    <a:ext uri="{9D8B030D-6E8A-4147-A177-3AD203B41FA5}">
                      <a16:colId xmlns:a16="http://schemas.microsoft.com/office/drawing/2014/main" val="2564954428"/>
                    </a:ext>
                  </a:extLst>
                </a:gridCol>
              </a:tblGrid>
              <a:tr h="193653">
                <a:tc row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Bölümler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Öğrenci Sayıları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930464"/>
                  </a:ext>
                </a:extLst>
              </a:tr>
              <a:tr h="261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N.Ö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İ.Ö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77628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Matematik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064070"/>
                  </a:ext>
                </a:extLst>
              </a:tr>
              <a:tr h="300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51045"/>
                  </a:ext>
                </a:extLst>
              </a:tr>
              <a:tr h="352195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Kimya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36754"/>
                  </a:ext>
                </a:extLst>
              </a:tr>
              <a:tr h="300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17414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Biyoloji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565117"/>
                  </a:ext>
                </a:extLst>
              </a:tr>
              <a:tr h="300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901103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Tarih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90732"/>
                  </a:ext>
                </a:extLst>
              </a:tr>
              <a:tr h="3001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357705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Türk Dili ve Edebiyatı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  <a:r>
                        <a:rPr lang="tr-TR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tr-TR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42388"/>
                  </a:ext>
                </a:extLst>
              </a:tr>
              <a:tr h="34553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083339"/>
                  </a:ext>
                </a:extLst>
              </a:tr>
              <a:tr h="380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Coğrafya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696478"/>
                  </a:ext>
                </a:extLst>
              </a:tr>
              <a:tr h="300137">
                <a:tc rowSpan="2"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315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17373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E0E88466-B2D0-4DE3-82AF-787ECC922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74110"/>
              </p:ext>
            </p:extLst>
          </p:nvPr>
        </p:nvGraphicFramePr>
        <p:xfrm>
          <a:off x="8516058" y="3486680"/>
          <a:ext cx="2902226" cy="158952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02226">
                  <a:extLst>
                    <a:ext uri="{9D8B030D-6E8A-4147-A177-3AD203B41FA5}">
                      <a16:colId xmlns:a16="http://schemas.microsoft.com/office/drawing/2014/main" val="4117269188"/>
                    </a:ext>
                  </a:extLst>
                </a:gridCol>
              </a:tblGrid>
              <a:tr h="347897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Yüksek Lisans  Programı Açılması Planlanan Bölümler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30464"/>
                  </a:ext>
                </a:extLst>
              </a:tr>
              <a:tr h="766561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Sosyoloji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E0E88466-B2D0-4DE3-82AF-787ECC922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316906"/>
              </p:ext>
            </p:extLst>
          </p:nvPr>
        </p:nvGraphicFramePr>
        <p:xfrm>
          <a:off x="8516058" y="1125849"/>
          <a:ext cx="2902226" cy="158952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02226">
                  <a:extLst>
                    <a:ext uri="{9D8B030D-6E8A-4147-A177-3AD203B41FA5}">
                      <a16:colId xmlns:a16="http://schemas.microsoft.com/office/drawing/2014/main" val="4117269188"/>
                    </a:ext>
                  </a:extLst>
                </a:gridCol>
              </a:tblGrid>
              <a:tr h="347897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Tezsiz Yüksek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Lisans  Programı </a:t>
                      </a:r>
                      <a:r>
                        <a:rPr lang="tr-T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Kayıtlı Öğrenci Sayısı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30464"/>
                  </a:ext>
                </a:extLst>
              </a:tr>
              <a:tr h="766561">
                <a:tc>
                  <a:txBody>
                    <a:bodyPr/>
                    <a:lstStyle/>
                    <a:p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Türk</a:t>
                      </a:r>
                      <a:r>
                        <a:rPr lang="tr-TR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Dili ve Edebiyat:  101</a:t>
                      </a:r>
                      <a:endParaRPr lang="tr-TR" sz="16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tr-TR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Tarih                           :   60</a:t>
                      </a:r>
                      <a:endParaRPr lang="tr-TR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89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89943" y="631763"/>
            <a:ext cx="72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DOKTORA PROGRAMI VE ÖĞRENCİ SAYILARI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07660"/>
              </p:ext>
            </p:extLst>
          </p:nvPr>
        </p:nvGraphicFramePr>
        <p:xfrm>
          <a:off x="2278005" y="1154890"/>
          <a:ext cx="6879058" cy="39081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21904">
                  <a:extLst>
                    <a:ext uri="{9D8B030D-6E8A-4147-A177-3AD203B41FA5}">
                      <a16:colId xmlns:a16="http://schemas.microsoft.com/office/drawing/2014/main" val="4117269188"/>
                    </a:ext>
                  </a:extLst>
                </a:gridCol>
                <a:gridCol w="1776548">
                  <a:extLst>
                    <a:ext uri="{9D8B030D-6E8A-4147-A177-3AD203B41FA5}">
                      <a16:colId xmlns:a16="http://schemas.microsoft.com/office/drawing/2014/main" val="963077998"/>
                    </a:ext>
                  </a:extLst>
                </a:gridCol>
                <a:gridCol w="1580606">
                  <a:extLst>
                    <a:ext uri="{9D8B030D-6E8A-4147-A177-3AD203B41FA5}">
                      <a16:colId xmlns:a16="http://schemas.microsoft.com/office/drawing/2014/main" val="1710482883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Bölüm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Öğrenci Sayıları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930464"/>
                  </a:ext>
                </a:extLst>
              </a:tr>
              <a:tr h="330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N.Ö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14577628"/>
                  </a:ext>
                </a:extLst>
              </a:tr>
              <a:tr h="289560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Kimya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064070"/>
                  </a:ext>
                </a:extLst>
              </a:tr>
              <a:tr h="295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74451045"/>
                  </a:ext>
                </a:extLst>
              </a:tr>
              <a:tr h="289560">
                <a:tc rowSpan="2"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Matematik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-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517414"/>
                  </a:ext>
                </a:extLst>
              </a:tr>
              <a:tr h="260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/>
                        <a:t>3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71565117"/>
                  </a:ext>
                </a:extLst>
              </a:tr>
              <a:tr h="52151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Türk</a:t>
                      </a:r>
                      <a:r>
                        <a:rPr lang="tr-TR" sz="1600" b="1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Dili ve Edebiyatı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Yeniden Başvuru planlanıyor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510">
                <a:tc>
                  <a:txBody>
                    <a:bodyPr/>
                    <a:lstStyle/>
                    <a:p>
                      <a:r>
                        <a:rPr lang="tr-TR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Tarih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Yeniden Başvuru planlanıyor</a:t>
                      </a:r>
                      <a:endParaRPr lang="en-US" sz="1400" b="0" i="0" u="non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209">
                <a:tc rowSpan="2"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Mezun Olan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Devam Eden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217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0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24296" y="597328"/>
            <a:ext cx="10097589" cy="446276"/>
          </a:xfrm>
          <a:prstGeom prst="rect">
            <a:avLst/>
          </a:prstGeom>
          <a:solidFill>
            <a:srgbClr val="EEC416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1000"/>
              </a:spcBef>
              <a:defRPr/>
            </a:pPr>
            <a:r>
              <a:rPr lang="tr-TR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DİĞER ÜNİVERSİTELERDE EĞİTİM GÖREN ÖĞRETİM ELEMANLARININ DAĞILIMI</a:t>
            </a:r>
          </a:p>
        </p:txBody>
      </p:sp>
      <p:graphicFrame>
        <p:nvGraphicFramePr>
          <p:cNvPr id="3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802855"/>
              </p:ext>
            </p:extLst>
          </p:nvPr>
        </p:nvGraphicFramePr>
        <p:xfrm>
          <a:off x="3245618" y="1622811"/>
          <a:ext cx="5334660" cy="336498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3038622">
                  <a:extLst>
                    <a:ext uri="{9D8B030D-6E8A-4147-A177-3AD203B41FA5}">
                      <a16:colId xmlns:a16="http://schemas.microsoft.com/office/drawing/2014/main" val="2259227488"/>
                    </a:ext>
                  </a:extLst>
                </a:gridCol>
                <a:gridCol w="2296038">
                  <a:extLst>
                    <a:ext uri="{9D8B030D-6E8A-4147-A177-3AD203B41FA5}">
                      <a16:colId xmlns:a16="http://schemas.microsoft.com/office/drawing/2014/main" val="4223437509"/>
                    </a:ext>
                  </a:extLst>
                </a:gridCol>
              </a:tblGrid>
              <a:tr h="534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Eğitim Düzeyi ve Çeşidi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Sayı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Yüksek Lisans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144872"/>
                  </a:ext>
                </a:extLst>
              </a:tr>
              <a:tr h="3251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Doktora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3980991"/>
                  </a:ext>
                </a:extLst>
              </a:tr>
              <a:tr h="484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Doktora Sonrası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6656384"/>
                  </a:ext>
                </a:extLst>
              </a:tr>
              <a:tr h="528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Yurt Dışı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1084581"/>
                  </a:ext>
                </a:extLst>
              </a:tr>
              <a:tr h="502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Yabancı Dil 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0765382"/>
                  </a:ext>
                </a:extLst>
              </a:tr>
              <a:tr h="455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12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3730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657742"/>
            <a:ext cx="8869822" cy="6152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FİZİKİ YAPI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2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3"/>
          <p:cNvSpPr txBox="1"/>
          <p:nvPr/>
        </p:nvSpPr>
        <p:spPr>
          <a:xfrm>
            <a:off x="3839277" y="618545"/>
            <a:ext cx="428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BÖLÜM BAŞKANLARI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3" t="-843" r="955" b="19632"/>
          <a:stretch/>
        </p:blipFill>
        <p:spPr>
          <a:xfrm>
            <a:off x="4041913" y="1215851"/>
            <a:ext cx="1285461" cy="1448637"/>
          </a:xfrm>
          <a:prstGeom prst="rect">
            <a:avLst/>
          </a:prstGeom>
        </p:spPr>
      </p:pic>
      <p:pic>
        <p:nvPicPr>
          <p:cNvPr id="7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12" y="3496586"/>
            <a:ext cx="1793960" cy="1401986"/>
          </a:xfrm>
          <a:prstGeom prst="rect">
            <a:avLst/>
          </a:prstGeom>
        </p:spPr>
      </p:pic>
      <p:sp>
        <p:nvSpPr>
          <p:cNvPr id="8" name="Metin kutusu 10"/>
          <p:cNvSpPr txBox="1"/>
          <p:nvPr/>
        </p:nvSpPr>
        <p:spPr>
          <a:xfrm>
            <a:off x="179651" y="2732335"/>
            <a:ext cx="353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  Prof. Dr. Hüseyin Yaşar</a:t>
            </a:r>
          </a:p>
          <a:p>
            <a:r>
              <a:rPr lang="tr-TR" dirty="0"/>
              <a:t>Türk Dili ve Edebiyat Bölüm Başkanı</a:t>
            </a:r>
            <a:endParaRPr lang="en-US" dirty="0"/>
          </a:p>
          <a:p>
            <a:endParaRPr lang="en-US" dirty="0"/>
          </a:p>
        </p:txBody>
      </p:sp>
      <p:sp>
        <p:nvSpPr>
          <p:cNvPr id="9" name="Metin kutusu 11"/>
          <p:cNvSpPr txBox="1"/>
          <p:nvPr/>
        </p:nvSpPr>
        <p:spPr>
          <a:xfrm>
            <a:off x="3199755" y="2642253"/>
            <a:ext cx="353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   Prof. Dr. Gülnisa </a:t>
            </a:r>
            <a:r>
              <a:rPr lang="tr-TR" dirty="0" err="1"/>
              <a:t>Aynakul</a:t>
            </a:r>
            <a:endParaRPr lang="tr-TR" dirty="0"/>
          </a:p>
          <a:p>
            <a:r>
              <a:rPr lang="tr-TR" dirty="0"/>
              <a:t>             Tarih Bölüm Başkanı</a:t>
            </a:r>
          </a:p>
        </p:txBody>
      </p:sp>
      <p:sp>
        <p:nvSpPr>
          <p:cNvPr id="10" name="Metin kutusu 12"/>
          <p:cNvSpPr txBox="1"/>
          <p:nvPr/>
        </p:nvSpPr>
        <p:spPr>
          <a:xfrm>
            <a:off x="8999024" y="5049270"/>
            <a:ext cx="310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Doç. Dr</a:t>
            </a:r>
            <a:r>
              <a:rPr lang="tr-TR" dirty="0"/>
              <a:t>. </a:t>
            </a:r>
            <a:r>
              <a:rPr lang="tr-TR" dirty="0" smtClean="0"/>
              <a:t> </a:t>
            </a:r>
            <a:r>
              <a:rPr lang="tr-TR" dirty="0"/>
              <a:t>Mehmet Tan</a:t>
            </a:r>
          </a:p>
          <a:p>
            <a:pPr algn="ctr"/>
            <a:r>
              <a:rPr lang="tr-TR" dirty="0" smtClean="0"/>
              <a:t>Psikoloji </a:t>
            </a:r>
            <a:r>
              <a:rPr lang="tr-TR" dirty="0"/>
              <a:t>Bölüm </a:t>
            </a:r>
            <a:r>
              <a:rPr lang="tr-TR" dirty="0" smtClean="0"/>
              <a:t>Başkan V.</a:t>
            </a:r>
            <a:endParaRPr lang="en-US" dirty="0"/>
          </a:p>
        </p:txBody>
      </p:sp>
      <p:sp>
        <p:nvSpPr>
          <p:cNvPr id="11" name="Metin kutusu 13"/>
          <p:cNvSpPr txBox="1"/>
          <p:nvPr/>
        </p:nvSpPr>
        <p:spPr>
          <a:xfrm>
            <a:off x="9164172" y="2693474"/>
            <a:ext cx="307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Serkan SABANCI </a:t>
            </a:r>
          </a:p>
          <a:p>
            <a:pPr algn="ctr"/>
            <a:r>
              <a:rPr lang="tr-TR" dirty="0" smtClean="0"/>
              <a:t>Coğrafya </a:t>
            </a:r>
            <a:r>
              <a:rPr lang="tr-TR" dirty="0"/>
              <a:t>Bölüm Başkanı</a:t>
            </a:r>
            <a:endParaRPr lang="en-US" dirty="0"/>
          </a:p>
        </p:txBody>
      </p:sp>
      <p:sp>
        <p:nvSpPr>
          <p:cNvPr id="12" name="Metin kutusu 14"/>
          <p:cNvSpPr txBox="1"/>
          <p:nvPr/>
        </p:nvSpPr>
        <p:spPr>
          <a:xfrm>
            <a:off x="514350" y="4865201"/>
            <a:ext cx="245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Prof. Dr. İbrahim TEĞİN</a:t>
            </a:r>
          </a:p>
          <a:p>
            <a:r>
              <a:rPr lang="tr-TR" dirty="0"/>
              <a:t> Kimya Bölüm Başkanı</a:t>
            </a:r>
            <a:endParaRPr lang="en-US" dirty="0"/>
          </a:p>
        </p:txBody>
      </p:sp>
      <p:sp>
        <p:nvSpPr>
          <p:cNvPr id="14" name="Metin kutusu 16"/>
          <p:cNvSpPr txBox="1"/>
          <p:nvPr/>
        </p:nvSpPr>
        <p:spPr>
          <a:xfrm>
            <a:off x="3717201" y="4969704"/>
            <a:ext cx="250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Doç. Dr. </a:t>
            </a:r>
            <a:r>
              <a:rPr lang="tr-TR" dirty="0" smtClean="0"/>
              <a:t>Mehmet FİDAN</a:t>
            </a:r>
            <a:endParaRPr lang="tr-TR" dirty="0"/>
          </a:p>
          <a:p>
            <a:pPr algn="ctr"/>
            <a:r>
              <a:rPr lang="tr-TR" dirty="0"/>
              <a:t>Biyoloji Bölüm Başkanı</a:t>
            </a:r>
            <a:endParaRPr lang="en-US" dirty="0"/>
          </a:p>
        </p:txBody>
      </p:sp>
      <p:pic>
        <p:nvPicPr>
          <p:cNvPr id="15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466" y="3545285"/>
            <a:ext cx="1196413" cy="1431663"/>
          </a:xfrm>
          <a:prstGeom prst="rect">
            <a:avLst/>
          </a:prstGeom>
        </p:spPr>
      </p:pic>
      <p:sp>
        <p:nvSpPr>
          <p:cNvPr id="16" name="Metin kutusu 19"/>
          <p:cNvSpPr txBox="1"/>
          <p:nvPr/>
        </p:nvSpPr>
        <p:spPr>
          <a:xfrm>
            <a:off x="6588609" y="5042264"/>
            <a:ext cx="270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      </a:t>
            </a:r>
            <a:r>
              <a:rPr lang="tr-TR" dirty="0" smtClean="0"/>
              <a:t>Prof. </a:t>
            </a:r>
            <a:r>
              <a:rPr lang="tr-TR" dirty="0"/>
              <a:t>Dr. Ali AKGÜL</a:t>
            </a:r>
          </a:p>
          <a:p>
            <a:r>
              <a:rPr lang="tr-TR" dirty="0"/>
              <a:t>Matematik Bölüm Başkanı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E51357-6FD1-4DAE-916D-1CCA22D4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94" y="1153597"/>
            <a:ext cx="1947756" cy="14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505BB7-A408-45CF-9389-985A50646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6"/>
          <a:stretch/>
        </p:blipFill>
        <p:spPr bwMode="auto">
          <a:xfrm>
            <a:off x="7040932" y="1180927"/>
            <a:ext cx="1796606" cy="154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siirt.edu.tr/foto/userfoto/20172241058232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2" r="17369"/>
          <a:stretch/>
        </p:blipFill>
        <p:spPr bwMode="auto">
          <a:xfrm>
            <a:off x="3717201" y="3564294"/>
            <a:ext cx="2263721" cy="14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siirt.edu.tr/foto/userfoto/201731023301589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718" r="641" b="20632"/>
          <a:stretch/>
        </p:blipFill>
        <p:spPr bwMode="auto">
          <a:xfrm>
            <a:off x="9884776" y="1110355"/>
            <a:ext cx="1332640" cy="15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4775" y="3486857"/>
            <a:ext cx="1565557" cy="137834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460737" y="2817240"/>
            <a:ext cx="2829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/>
              <a:t>Doç. Dr.  Mehmet Tan</a:t>
            </a:r>
          </a:p>
          <a:p>
            <a:pPr algn="ctr"/>
            <a:r>
              <a:rPr lang="tr-TR" dirty="0"/>
              <a:t>Sosyoloji Bölüm Başkanı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35955"/>
              </p:ext>
            </p:extLst>
          </p:nvPr>
        </p:nvGraphicFramePr>
        <p:xfrm>
          <a:off x="927462" y="1528356"/>
          <a:ext cx="9078686" cy="387915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687721">
                  <a:extLst>
                    <a:ext uri="{9D8B030D-6E8A-4147-A177-3AD203B41FA5}">
                      <a16:colId xmlns:a16="http://schemas.microsoft.com/office/drawing/2014/main" val="3902603424"/>
                    </a:ext>
                  </a:extLst>
                </a:gridCol>
                <a:gridCol w="933043">
                  <a:extLst>
                    <a:ext uri="{9D8B030D-6E8A-4147-A177-3AD203B41FA5}">
                      <a16:colId xmlns:a16="http://schemas.microsoft.com/office/drawing/2014/main" val="2198323755"/>
                    </a:ext>
                  </a:extLst>
                </a:gridCol>
                <a:gridCol w="1448771">
                  <a:extLst>
                    <a:ext uri="{9D8B030D-6E8A-4147-A177-3AD203B41FA5}">
                      <a16:colId xmlns:a16="http://schemas.microsoft.com/office/drawing/2014/main" val="25042596"/>
                    </a:ext>
                  </a:extLst>
                </a:gridCol>
                <a:gridCol w="1379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19">
                  <a:extLst>
                    <a:ext uri="{9D8B030D-6E8A-4147-A177-3AD203B41FA5}">
                      <a16:colId xmlns:a16="http://schemas.microsoft.com/office/drawing/2014/main" val="1989366789"/>
                    </a:ext>
                  </a:extLst>
                </a:gridCol>
              </a:tblGrid>
              <a:tr h="509964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Eğitim Alanları Derslikler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153178"/>
                  </a:ext>
                </a:extLst>
              </a:tr>
              <a:tr h="1199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Eğitim Alanı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Sınıf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(Adet)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Bilgisayar </a:t>
                      </a:r>
                      <a:r>
                        <a:rPr lang="tr-TR" sz="1800" dirty="0" err="1">
                          <a:effectLst/>
                        </a:rPr>
                        <a:t>Lab</a:t>
                      </a:r>
                      <a:r>
                        <a:rPr lang="tr-TR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(Adet)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Kimya </a:t>
                      </a:r>
                      <a:r>
                        <a:rPr lang="tr-T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800" dirty="0">
                          <a:effectLst/>
                        </a:rPr>
                        <a:t>(Adet)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Biyoloji </a:t>
                      </a:r>
                      <a:r>
                        <a:rPr lang="tr-T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800" dirty="0">
                          <a:effectLst/>
                        </a:rPr>
                        <a:t>(Adet)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Fizik </a:t>
                      </a:r>
                      <a:r>
                        <a:rPr lang="tr-TR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1800" dirty="0">
                          <a:effectLst/>
                        </a:rPr>
                        <a:t>(Adet)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TOPLAM (Adet)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0827053"/>
                  </a:ext>
                </a:extLst>
              </a:tr>
              <a:tr h="509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0–50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6077741"/>
                  </a:ext>
                </a:extLst>
              </a:tr>
              <a:tr h="509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51–75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7640286"/>
                  </a:ext>
                </a:extLst>
              </a:tr>
              <a:tr h="509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76–100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791693"/>
                  </a:ext>
                </a:extLst>
              </a:tr>
              <a:tr h="509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45223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770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29269"/>
              </p:ext>
            </p:extLst>
          </p:nvPr>
        </p:nvGraphicFramePr>
        <p:xfrm>
          <a:off x="1280160" y="1397726"/>
          <a:ext cx="8101562" cy="372291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31992">
                  <a:extLst>
                    <a:ext uri="{9D8B030D-6E8A-4147-A177-3AD203B41FA5}">
                      <a16:colId xmlns:a16="http://schemas.microsoft.com/office/drawing/2014/main" val="3156595116"/>
                    </a:ext>
                  </a:extLst>
                </a:gridCol>
                <a:gridCol w="2535128">
                  <a:extLst>
                    <a:ext uri="{9D8B030D-6E8A-4147-A177-3AD203B41FA5}">
                      <a16:colId xmlns:a16="http://schemas.microsoft.com/office/drawing/2014/main" val="2606214031"/>
                    </a:ext>
                  </a:extLst>
                </a:gridCol>
                <a:gridCol w="2834442">
                  <a:extLst>
                    <a:ext uri="{9D8B030D-6E8A-4147-A177-3AD203B41FA5}">
                      <a16:colId xmlns:a16="http://schemas.microsoft.com/office/drawing/2014/main" val="187754387"/>
                    </a:ext>
                  </a:extLst>
                </a:gridCol>
              </a:tblGrid>
              <a:tr h="50044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Seminer-Konferans Salonları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138080"/>
                  </a:ext>
                </a:extLst>
              </a:tr>
              <a:tr h="835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Kapasitesi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Seminer Salonu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Konferans Salonu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3390249"/>
                  </a:ext>
                </a:extLst>
              </a:tr>
              <a:tr h="7003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0–50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3792213"/>
                  </a:ext>
                </a:extLst>
              </a:tr>
              <a:tr h="583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51–75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7663057"/>
                  </a:ext>
                </a:extLst>
              </a:tr>
              <a:tr h="567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76–100 Kişilik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-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5479681"/>
                  </a:ext>
                </a:extLst>
              </a:tr>
              <a:tr h="534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41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375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88365"/>
              </p:ext>
            </p:extLst>
          </p:nvPr>
        </p:nvGraphicFramePr>
        <p:xfrm>
          <a:off x="1136470" y="1606739"/>
          <a:ext cx="9078686" cy="246888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9078686">
                  <a:extLst>
                    <a:ext uri="{9D8B030D-6E8A-4147-A177-3AD203B41FA5}">
                      <a16:colId xmlns:a16="http://schemas.microsoft.com/office/drawing/2014/main" val="3902603424"/>
                    </a:ext>
                  </a:extLst>
                </a:gridCol>
              </a:tblGrid>
              <a:tr h="497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Fakültemizin</a:t>
                      </a:r>
                      <a:r>
                        <a:rPr lang="tr-TR" sz="2800" baseline="0" dirty="0">
                          <a:effectLst/>
                        </a:rPr>
                        <a:t> Çözülen F</a:t>
                      </a:r>
                      <a:r>
                        <a:rPr lang="tr-TR" sz="2800" dirty="0">
                          <a:effectLst/>
                        </a:rPr>
                        <a:t>iziki Sorunları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02153178"/>
                  </a:ext>
                </a:extLst>
              </a:tr>
              <a:tr h="6818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Binanın üst kısmındaki</a:t>
                      </a:r>
                      <a:r>
                        <a:rPr lang="tr-TR" sz="2000" b="0" baseline="0" dirty="0">
                          <a:effectLst/>
                        </a:rPr>
                        <a:t> damlamalar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>
                          <a:effectLst/>
                        </a:rPr>
                        <a:t>(Çatı yapma işi tamamlanmıştır)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5791693"/>
                  </a:ext>
                </a:extLst>
              </a:tr>
              <a:tr h="8834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>
                          <a:effectLst/>
                        </a:rPr>
                        <a:t>Aşırı yağışlarda binanın</a:t>
                      </a:r>
                      <a:r>
                        <a:rPr lang="tr-TR" sz="2000" b="0" baseline="0" dirty="0">
                          <a:effectLst/>
                        </a:rPr>
                        <a:t> su alması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0" baseline="0" dirty="0">
                          <a:effectLst/>
                        </a:rPr>
                        <a:t>(Altyapı düzenlemesi için kanal projesi yapılmıştır)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770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90939"/>
            <a:ext cx="10515600" cy="2772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>
                <a:cs typeface="Arial" panose="020B0604020202020204" pitchFamily="34" charset="0"/>
              </a:rPr>
              <a:t>EKİPMAN</a:t>
            </a:r>
            <a:endParaRPr lang="en-US" sz="4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17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21087"/>
              </p:ext>
            </p:extLst>
          </p:nvPr>
        </p:nvGraphicFramePr>
        <p:xfrm>
          <a:off x="1582646" y="1013638"/>
          <a:ext cx="9559970" cy="479933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490935">
                  <a:extLst>
                    <a:ext uri="{9D8B030D-6E8A-4147-A177-3AD203B41FA5}">
                      <a16:colId xmlns:a16="http://schemas.microsoft.com/office/drawing/2014/main" val="1450369052"/>
                    </a:ext>
                  </a:extLst>
                </a:gridCol>
                <a:gridCol w="1647232">
                  <a:extLst>
                    <a:ext uri="{9D8B030D-6E8A-4147-A177-3AD203B41FA5}">
                      <a16:colId xmlns:a16="http://schemas.microsoft.com/office/drawing/2014/main" val="1718841431"/>
                    </a:ext>
                  </a:extLst>
                </a:gridCol>
                <a:gridCol w="1894317">
                  <a:extLst>
                    <a:ext uri="{9D8B030D-6E8A-4147-A177-3AD203B41FA5}">
                      <a16:colId xmlns:a16="http://schemas.microsoft.com/office/drawing/2014/main" val="3018834740"/>
                    </a:ext>
                  </a:extLst>
                </a:gridCol>
                <a:gridCol w="2274988">
                  <a:extLst>
                    <a:ext uri="{9D8B030D-6E8A-4147-A177-3AD203B41FA5}">
                      <a16:colId xmlns:a16="http://schemas.microsoft.com/office/drawing/2014/main" val="2052984085"/>
                    </a:ext>
                  </a:extLst>
                </a:gridCol>
                <a:gridCol w="1252498">
                  <a:extLst>
                    <a:ext uri="{9D8B030D-6E8A-4147-A177-3AD203B41FA5}">
                      <a16:colId xmlns:a16="http://schemas.microsoft.com/office/drawing/2014/main" val="2826418130"/>
                    </a:ext>
                  </a:extLst>
                </a:gridCol>
              </a:tblGrid>
              <a:tr h="4882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Diğer Bilgi ve Teknolojik Kaynaklar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748802"/>
                  </a:ext>
                </a:extLst>
              </a:tr>
              <a:tr h="500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Cinsi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İdari Amaçlı (Adet)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Eğitim Amaçlı  (Adet)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Araştırma Amaçlı (Adet)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</a:rPr>
                        <a:t>Toplam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8564536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Projeksiyon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635746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Akıllı Tahta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16941025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Barkot Okuyucu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27044022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Baskı Makinesi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35630765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Fotokopi Makinesi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5743899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Telefon Makinesi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82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28921831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Faks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5048606"/>
                  </a:ext>
                </a:extLst>
              </a:tr>
              <a:tr h="490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Yazıcı (Barkot Yazıcısı Dâhil)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54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51108913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Fotoğraf Makinesi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3372924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Kameralar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61669352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Televizyonlar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04136009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Tarayıcılar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6994968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Mikroskoplar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-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smtClean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4464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063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3818" y="1258958"/>
            <a:ext cx="7629939" cy="265043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Düzenlenen </a:t>
            </a: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Panel, Konferans ve Toplantılar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90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4557" y="330179"/>
            <a:ext cx="10230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/>
              <a:t>İSTİKLAL MARŞI’NIN KABULÜ ve MEHMET AKİF ERSOYU ANMA PANELİ</a:t>
            </a:r>
            <a:endParaRPr lang="en-US" sz="2400" b="1" dirty="0"/>
          </a:p>
        </p:txBody>
      </p:sp>
      <p:pic>
        <p:nvPicPr>
          <p:cNvPr id="6" name="Resim 5" descr="iç mekan, büyük salon, konferans salonu, çizgi içeren bir resim&#10;&#10;Açıklama otomatik olarak oluşturuldu">
            <a:extLst>
              <a:ext uri="{FF2B5EF4-FFF2-40B4-BE49-F238E27FC236}">
                <a16:creationId xmlns:a16="http://schemas.microsoft.com/office/drawing/2014/main" id="{83BE4E6F-50DB-2229-A397-F4358441F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66" y="1227247"/>
            <a:ext cx="4497574" cy="4497574"/>
          </a:xfrm>
          <a:prstGeom prst="rect">
            <a:avLst/>
          </a:prstGeo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47C5ACB3-881F-2807-7D0D-23B569C6B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10" y="1227247"/>
            <a:ext cx="3598059" cy="44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00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1D28F832-518D-449D-BD68-44B7094282AC}"/>
              </a:ext>
            </a:extLst>
          </p:cNvPr>
          <p:cNvSpPr txBox="1"/>
          <p:nvPr/>
        </p:nvSpPr>
        <p:spPr>
          <a:xfrm>
            <a:off x="788504" y="110172"/>
            <a:ext cx="10614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3200" b="1" i="0" dirty="0">
                <a:solidFill>
                  <a:srgbClr val="262626"/>
                </a:solidFill>
                <a:effectLst/>
                <a:latin typeface="-apple-system"/>
              </a:rPr>
              <a:t>MEVLANA CELALEDD</a:t>
            </a:r>
            <a:r>
              <a:rPr lang="tr-TR" sz="3200" b="1" dirty="0">
                <a:solidFill>
                  <a:srgbClr val="262626"/>
                </a:solidFill>
                <a:latin typeface="-apple-system"/>
              </a:rPr>
              <a:t>İ</a:t>
            </a:r>
            <a:r>
              <a:rPr lang="nn-NO" sz="3200" b="1" i="0" dirty="0">
                <a:solidFill>
                  <a:srgbClr val="262626"/>
                </a:solidFill>
                <a:effectLst/>
                <a:latin typeface="-apple-system"/>
              </a:rPr>
              <a:t>N RUM</a:t>
            </a:r>
            <a:r>
              <a:rPr lang="tr-TR" sz="3200" b="1" i="0" dirty="0">
                <a:solidFill>
                  <a:srgbClr val="262626"/>
                </a:solidFill>
                <a:effectLst/>
                <a:latin typeface="-apple-system"/>
              </a:rPr>
              <a:t>İ</a:t>
            </a:r>
            <a:r>
              <a:rPr lang="nn-NO" sz="3200" b="1" i="0" dirty="0">
                <a:solidFill>
                  <a:srgbClr val="262626"/>
                </a:solidFill>
                <a:effectLst/>
                <a:latin typeface="-apple-system"/>
              </a:rPr>
              <a:t> VE MESNEV</a:t>
            </a:r>
            <a:r>
              <a:rPr lang="tr-TR" sz="3200" b="1" i="0" dirty="0" smtClean="0">
                <a:solidFill>
                  <a:srgbClr val="262626"/>
                </a:solidFill>
                <a:effectLst/>
                <a:latin typeface="-apple-system"/>
              </a:rPr>
              <a:t>İ</a:t>
            </a:r>
            <a:r>
              <a:rPr lang="nn-NO" sz="3200" b="1" i="0" dirty="0" smtClean="0">
                <a:solidFill>
                  <a:srgbClr val="262626"/>
                </a:solidFill>
                <a:effectLst/>
                <a:latin typeface="-apple-system"/>
              </a:rPr>
              <a:t> </a:t>
            </a:r>
            <a:r>
              <a:rPr lang="tr-TR" sz="3200" b="1" dirty="0" smtClean="0">
                <a:solidFill>
                  <a:srgbClr val="262626"/>
                </a:solidFill>
                <a:latin typeface="-apple-system"/>
              </a:rPr>
              <a:t>KONFERANSI</a:t>
            </a:r>
            <a:endParaRPr lang="tr-TR" sz="3200" b="1" i="0" dirty="0">
              <a:solidFill>
                <a:srgbClr val="333333"/>
              </a:solidFill>
              <a:effectLst/>
              <a:latin typeface="din_trbold"/>
            </a:endParaRPr>
          </a:p>
        </p:txBody>
      </p:sp>
      <p:pic>
        <p:nvPicPr>
          <p:cNvPr id="4" name="Resim 3" descr="metin, iç mekan, yer, kişi içeren bir resim&#10;&#10;Açıklama otomatik olarak oluşturuldu">
            <a:extLst>
              <a:ext uri="{FF2B5EF4-FFF2-40B4-BE49-F238E27FC236}">
                <a16:creationId xmlns:a16="http://schemas.microsoft.com/office/drawing/2014/main" id="{0285E481-246B-5087-D43C-9C85E7FED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218" y="1404582"/>
            <a:ext cx="4989394" cy="49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2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3B753E9-3C1D-502D-AA0E-E5812F5B100F}"/>
              </a:ext>
            </a:extLst>
          </p:cNvPr>
          <p:cNvSpPr txBox="1"/>
          <p:nvPr/>
        </p:nvSpPr>
        <p:spPr>
          <a:xfrm>
            <a:off x="788504" y="110172"/>
            <a:ext cx="10614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1" i="0" dirty="0">
                <a:solidFill>
                  <a:srgbClr val="262626"/>
                </a:solidFill>
                <a:effectLst/>
                <a:latin typeface="-apple-system"/>
              </a:rPr>
              <a:t>15 TEMMUZ DEMOKRASİ VE MİLLİ BİRLİK GÜNÜ ANMA PANELİ</a:t>
            </a:r>
            <a:endParaRPr lang="tr-TR" sz="3200" b="1" i="0" dirty="0">
              <a:solidFill>
                <a:srgbClr val="333333"/>
              </a:solidFill>
              <a:effectLst/>
              <a:latin typeface="din_trbold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B01C8B3-3674-EFF0-6644-B73969E58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0" y="973540"/>
            <a:ext cx="4085230" cy="5106538"/>
          </a:xfrm>
          <a:prstGeom prst="rect">
            <a:avLst/>
          </a:prstGeom>
        </p:spPr>
      </p:pic>
      <p:pic>
        <p:nvPicPr>
          <p:cNvPr id="7" name="Resim 6" descr="kişi, iç mekan, konferans salonu içeren bir resim&#10;&#10;Açıklama otomatik olarak oluşturuldu">
            <a:extLst>
              <a:ext uri="{FF2B5EF4-FFF2-40B4-BE49-F238E27FC236}">
                <a16:creationId xmlns:a16="http://schemas.microsoft.com/office/drawing/2014/main" id="{B891DD31-CB99-91FA-E151-3F216D057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20" y="1056220"/>
            <a:ext cx="5023858" cy="50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7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C9FED14-30B3-D538-F553-822BAF7389BA}"/>
              </a:ext>
            </a:extLst>
          </p:cNvPr>
          <p:cNvSpPr txBox="1"/>
          <p:nvPr/>
        </p:nvSpPr>
        <p:spPr>
          <a:xfrm>
            <a:off x="788504" y="110172"/>
            <a:ext cx="10614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0" i="0" dirty="0">
                <a:solidFill>
                  <a:srgbClr val="262626"/>
                </a:solidFill>
                <a:effectLst/>
                <a:latin typeface="-apple-system"/>
              </a:rPr>
              <a:t>2022-2023 EĞİTİM ÖĞRETİM YILI FAKÜLTE AKADEMİK GENEL KURUL TOPLANTIMIZ</a:t>
            </a:r>
            <a:endParaRPr lang="tr-TR" sz="3200" b="1" i="0" dirty="0">
              <a:solidFill>
                <a:srgbClr val="333333"/>
              </a:solidFill>
              <a:effectLst/>
              <a:latin typeface="din_trbold"/>
            </a:endParaRPr>
          </a:p>
        </p:txBody>
      </p:sp>
      <p:pic>
        <p:nvPicPr>
          <p:cNvPr id="5" name="Resim 4" descr="iç mekan, duvar, kişi, konferans salonu içeren bir resim&#10;&#10;Açıklama otomatik olarak oluşturuldu">
            <a:extLst>
              <a:ext uri="{FF2B5EF4-FFF2-40B4-BE49-F238E27FC236}">
                <a16:creationId xmlns:a16="http://schemas.microsoft.com/office/drawing/2014/main" id="{A571D216-B13E-FAA9-93FE-04F6439E2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61" y="1043485"/>
            <a:ext cx="4771030" cy="47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8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99" y="1073625"/>
            <a:ext cx="2064882" cy="1732206"/>
          </a:xfrm>
          <a:prstGeom prst="rect">
            <a:avLst/>
          </a:prstGeom>
        </p:spPr>
      </p:pic>
      <p:sp>
        <p:nvSpPr>
          <p:cNvPr id="5" name="Metin kutusu 11"/>
          <p:cNvSpPr txBox="1"/>
          <p:nvPr/>
        </p:nvSpPr>
        <p:spPr>
          <a:xfrm>
            <a:off x="5461348" y="2963778"/>
            <a:ext cx="351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Muhammed </a:t>
            </a:r>
            <a:r>
              <a:rPr lang="tr-TR" dirty="0" smtClean="0"/>
              <a:t>ELDEN</a:t>
            </a:r>
          </a:p>
          <a:p>
            <a:pPr algn="ctr"/>
            <a:r>
              <a:rPr lang="tr-TR" dirty="0" smtClean="0"/>
              <a:t> </a:t>
            </a:r>
            <a:r>
              <a:rPr lang="tr-TR" dirty="0"/>
              <a:t>Bilgisayar </a:t>
            </a:r>
            <a:r>
              <a:rPr lang="tr-TR" dirty="0" smtClean="0"/>
              <a:t>İşletmeni - </a:t>
            </a:r>
            <a:r>
              <a:rPr lang="tr-TR" dirty="0" smtClean="0"/>
              <a:t>Öğrenci İşleri</a:t>
            </a:r>
            <a:endParaRPr lang="en-US" dirty="0"/>
          </a:p>
        </p:txBody>
      </p:sp>
      <p:sp>
        <p:nvSpPr>
          <p:cNvPr id="6" name="Metin kutusu 13"/>
          <p:cNvSpPr txBox="1"/>
          <p:nvPr/>
        </p:nvSpPr>
        <p:spPr>
          <a:xfrm>
            <a:off x="1365338" y="2931582"/>
            <a:ext cx="314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Hamit </a:t>
            </a:r>
            <a:r>
              <a:rPr lang="tr-TR" dirty="0" smtClean="0"/>
              <a:t>YARDIM</a:t>
            </a:r>
          </a:p>
          <a:p>
            <a:pPr algn="ctr"/>
            <a:r>
              <a:rPr lang="tr-TR" dirty="0"/>
              <a:t>Ekonomist - Personel/Yazı </a:t>
            </a:r>
            <a:r>
              <a:rPr lang="tr-TR" dirty="0" smtClean="0"/>
              <a:t>İşleri</a:t>
            </a:r>
            <a:endParaRPr lang="en-US" dirty="0"/>
          </a:p>
        </p:txBody>
      </p:sp>
      <p:sp>
        <p:nvSpPr>
          <p:cNvPr id="7" name="Metin kutusu 14"/>
          <p:cNvSpPr txBox="1"/>
          <p:nvPr/>
        </p:nvSpPr>
        <p:spPr>
          <a:xfrm>
            <a:off x="1365339" y="5151597"/>
            <a:ext cx="334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   </a:t>
            </a:r>
            <a:r>
              <a:rPr lang="tr-TR" dirty="0" smtClean="0"/>
              <a:t>Yunus KELEPÇE</a:t>
            </a:r>
            <a:endParaRPr lang="tr-TR" dirty="0" smtClean="0"/>
          </a:p>
          <a:p>
            <a:pPr algn="ctr"/>
            <a:r>
              <a:rPr lang="tr-TR" dirty="0" smtClean="0"/>
              <a:t> </a:t>
            </a:r>
            <a:r>
              <a:rPr lang="tr-TR" dirty="0"/>
              <a:t>Bilgisayar </a:t>
            </a:r>
            <a:r>
              <a:rPr lang="tr-TR" dirty="0" smtClean="0"/>
              <a:t>İşletmeni - </a:t>
            </a:r>
            <a:r>
              <a:rPr lang="tr-TR" dirty="0"/>
              <a:t>Mutemetlik </a:t>
            </a:r>
            <a:endParaRPr lang="en-US" dirty="0"/>
          </a:p>
        </p:txBody>
      </p:sp>
      <p:sp>
        <p:nvSpPr>
          <p:cNvPr id="8" name="Metin kutusu 15"/>
          <p:cNvSpPr txBox="1"/>
          <p:nvPr/>
        </p:nvSpPr>
        <p:spPr>
          <a:xfrm>
            <a:off x="5862182" y="5271173"/>
            <a:ext cx="320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   </a:t>
            </a:r>
            <a:r>
              <a:rPr lang="tr-TR" dirty="0" smtClean="0"/>
              <a:t>İsmail DİZMAN </a:t>
            </a:r>
            <a:endParaRPr lang="tr-TR" dirty="0" smtClean="0"/>
          </a:p>
          <a:p>
            <a:pPr algn="ctr"/>
            <a:r>
              <a:rPr lang="tr-TR" dirty="0" smtClean="0"/>
              <a:t> </a:t>
            </a:r>
            <a:r>
              <a:rPr lang="tr-TR" dirty="0" smtClean="0"/>
              <a:t>Memur - </a:t>
            </a:r>
            <a:r>
              <a:rPr lang="tr-TR" dirty="0" smtClean="0"/>
              <a:t>Taşınır ve Satın Alma</a:t>
            </a:r>
            <a:endParaRPr lang="en-US" dirty="0"/>
          </a:p>
        </p:txBody>
      </p:sp>
      <p:sp>
        <p:nvSpPr>
          <p:cNvPr id="9" name="Metin kutusu 1"/>
          <p:cNvSpPr txBox="1"/>
          <p:nvPr/>
        </p:nvSpPr>
        <p:spPr>
          <a:xfrm>
            <a:off x="2944676" y="611959"/>
            <a:ext cx="493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İDARİ PERSONEL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713" y="1073624"/>
            <a:ext cx="1897578" cy="185795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13" y="3754319"/>
            <a:ext cx="1897577" cy="151685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99" y="3703664"/>
            <a:ext cx="1819997" cy="14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duvar, iç mekan, yer içeren bir resim&#10;&#10;Açıklama otomatik olarak oluşturuldu">
            <a:extLst>
              <a:ext uri="{FF2B5EF4-FFF2-40B4-BE49-F238E27FC236}">
                <a16:creationId xmlns:a16="http://schemas.microsoft.com/office/drawing/2014/main" id="{06D7942C-FAF9-22D3-C639-E0D792FC9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9" y="1085315"/>
            <a:ext cx="4989394" cy="4838381"/>
          </a:xfrm>
          <a:prstGeom prst="rect">
            <a:avLst/>
          </a:prstGeom>
        </p:spPr>
      </p:pic>
      <p:pic>
        <p:nvPicPr>
          <p:cNvPr id="5" name="Resim 4" descr="kişi, iç mekan, tavan, insanlar içeren bir resim&#10;&#10;Açıklama otomatik olarak oluşturuldu">
            <a:extLst>
              <a:ext uri="{FF2B5EF4-FFF2-40B4-BE49-F238E27FC236}">
                <a16:creationId xmlns:a16="http://schemas.microsoft.com/office/drawing/2014/main" id="{73FFCDC2-275A-A2A3-3F19-A2E8E7CA0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58" y="1085315"/>
            <a:ext cx="4890287" cy="48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92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8EE3095-0375-90D2-1A3B-A37ABC575515}"/>
              </a:ext>
            </a:extLst>
          </p:cNvPr>
          <p:cNvSpPr txBox="1"/>
          <p:nvPr/>
        </p:nvSpPr>
        <p:spPr>
          <a:xfrm>
            <a:off x="1061459" y="123819"/>
            <a:ext cx="106149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0" i="0" dirty="0">
                <a:solidFill>
                  <a:srgbClr val="333333"/>
                </a:solidFill>
                <a:effectLst/>
                <a:latin typeface="din_trbold"/>
              </a:rPr>
              <a:t>İBRAHİM HAKKI HAZRETLERİ VE </a:t>
            </a:r>
            <a:r>
              <a:rPr lang="tr-TR" sz="3200" b="0" i="0" dirty="0" err="1">
                <a:solidFill>
                  <a:srgbClr val="333333"/>
                </a:solidFill>
                <a:effectLst/>
                <a:latin typeface="din_trbold"/>
              </a:rPr>
              <a:t>KALʿATÜʿL</a:t>
            </a:r>
            <a:r>
              <a:rPr lang="tr-TR" sz="3200" b="0" i="0" dirty="0">
                <a:solidFill>
                  <a:srgbClr val="333333"/>
                </a:solidFill>
                <a:effectLst/>
                <a:latin typeface="din_trbold"/>
              </a:rPr>
              <a:t>-ÜSTAD PANELİ</a:t>
            </a:r>
          </a:p>
        </p:txBody>
      </p:sp>
      <p:pic>
        <p:nvPicPr>
          <p:cNvPr id="4" name="Resim 3" descr="kişi, yer, insanlar, konferans salonu içeren bir resim&#10;&#10;Açıklama otomatik olarak oluşturuldu">
            <a:extLst>
              <a:ext uri="{FF2B5EF4-FFF2-40B4-BE49-F238E27FC236}">
                <a16:creationId xmlns:a16="http://schemas.microsoft.com/office/drawing/2014/main" id="{3AC9067B-B7E5-0FFE-BD29-47BF7AB8C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62" y="1121951"/>
            <a:ext cx="6925475" cy="46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F0C456E1-C0E8-3613-2D64-0B9050657BB0}"/>
              </a:ext>
            </a:extLst>
          </p:cNvPr>
          <p:cNvSpPr txBox="1"/>
          <p:nvPr/>
        </p:nvSpPr>
        <p:spPr>
          <a:xfrm>
            <a:off x="788504" y="546900"/>
            <a:ext cx="10614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200" b="0" i="0">
                <a:solidFill>
                  <a:srgbClr val="262626"/>
                </a:solidFill>
                <a:effectLst/>
                <a:latin typeface="-apple-system"/>
              </a:rPr>
              <a:t>FEN EDEB</a:t>
            </a:r>
            <a:r>
              <a:rPr lang="tr-TR" sz="3200" b="0" i="0">
                <a:solidFill>
                  <a:srgbClr val="262626"/>
                </a:solidFill>
                <a:effectLst/>
                <a:latin typeface="-apple-system"/>
              </a:rPr>
              <a:t>İ</a:t>
            </a:r>
            <a:r>
              <a:rPr lang="nb-NO" sz="3200" b="0" i="0">
                <a:solidFill>
                  <a:srgbClr val="262626"/>
                </a:solidFill>
                <a:effectLst/>
                <a:latin typeface="-apple-system"/>
              </a:rPr>
              <a:t>YAT FAKÜLTES</a:t>
            </a:r>
            <a:r>
              <a:rPr lang="tr-TR" sz="3200">
                <a:solidFill>
                  <a:srgbClr val="262626"/>
                </a:solidFill>
                <a:latin typeface="-apple-system"/>
              </a:rPr>
              <a:t>İ</a:t>
            </a:r>
            <a:r>
              <a:rPr lang="nb-NO" sz="3200" b="0" i="0">
                <a:solidFill>
                  <a:srgbClr val="262626"/>
                </a:solidFill>
                <a:effectLst/>
                <a:latin typeface="-apple-system"/>
              </a:rPr>
              <a:t> ORYANTASYON PROGRAMI</a:t>
            </a:r>
            <a:endParaRPr lang="tr-TR" sz="3200" b="1" i="0" dirty="0">
              <a:solidFill>
                <a:srgbClr val="333333"/>
              </a:solidFill>
              <a:effectLst/>
              <a:latin typeface="din_trbold"/>
            </a:endParaRPr>
          </a:p>
        </p:txBody>
      </p:sp>
      <p:pic>
        <p:nvPicPr>
          <p:cNvPr id="6" name="Resim 5" descr="iç mekan, duvar, yaşama, oda içeren bir resim&#10;&#10;Açıklama otomatik olarak oluşturuldu">
            <a:extLst>
              <a:ext uri="{FF2B5EF4-FFF2-40B4-BE49-F238E27FC236}">
                <a16:creationId xmlns:a16="http://schemas.microsoft.com/office/drawing/2014/main" id="{891E3050-B8C8-6FC5-2084-7B615AFD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86" y="1131675"/>
            <a:ext cx="5084928" cy="50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78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9FE388B-2D3F-0C0E-17FD-EA8BE536810A}"/>
              </a:ext>
            </a:extLst>
          </p:cNvPr>
          <p:cNvSpPr txBox="1"/>
          <p:nvPr/>
        </p:nvSpPr>
        <p:spPr>
          <a:xfrm>
            <a:off x="1000108" y="207619"/>
            <a:ext cx="10614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0" i="0" dirty="0">
                <a:solidFill>
                  <a:srgbClr val="262626"/>
                </a:solidFill>
                <a:effectLst/>
                <a:latin typeface="-apple-system"/>
              </a:rPr>
              <a:t>ELSEVİER'İN ‘REAXYS’ VERİTABANI KULLANIMI SEMİNERİ</a:t>
            </a:r>
            <a:endParaRPr lang="tr-TR" sz="3200" b="1" i="0" dirty="0">
              <a:solidFill>
                <a:srgbClr val="333333"/>
              </a:solidFill>
              <a:effectLst/>
              <a:latin typeface="din_trbold"/>
            </a:endParaRP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43402AD3-C932-38F7-8EB7-5C7C883B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71" y="1199864"/>
            <a:ext cx="4907507" cy="49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7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5524" y="2159019"/>
            <a:ext cx="636584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Düzenlenen </a:t>
            </a: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Sempozyum </a:t>
            </a:r>
          </a:p>
          <a:p>
            <a:pPr algn="ctr"/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</a:p>
          <a:p>
            <a:pPr algn="ctr"/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Kongreler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52013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44479" y="2145572"/>
            <a:ext cx="242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4000" dirty="0"/>
          </a:p>
        </p:txBody>
      </p:sp>
      <p:sp>
        <p:nvSpPr>
          <p:cNvPr id="4" name="Dikdörtgen 3"/>
          <p:cNvSpPr/>
          <p:nvPr/>
        </p:nvSpPr>
        <p:spPr>
          <a:xfrm>
            <a:off x="1587514" y="585712"/>
            <a:ext cx="94256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Matematik ve Matematik Eğitimi Kongresi</a:t>
            </a:r>
          </a:p>
          <a:p>
            <a:pPr algn="just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</a:p>
          <a:p>
            <a:pPr algn="ctr"/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4000" dirty="0"/>
          </a:p>
        </p:txBody>
      </p:sp>
      <p:pic>
        <p:nvPicPr>
          <p:cNvPr id="1028" name="Picture 4" descr="https://fenedebiyat.siirt.edu.tr/foto/aktivite/2-1-siirt-20211241343558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688366"/>
            <a:ext cx="7355541" cy="41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87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D01A5A0-D604-7AD7-E6E5-B10C51657D80}"/>
              </a:ext>
            </a:extLst>
          </p:cNvPr>
          <p:cNvSpPr txBox="1"/>
          <p:nvPr/>
        </p:nvSpPr>
        <p:spPr>
          <a:xfrm>
            <a:off x="788504" y="150126"/>
            <a:ext cx="10614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0" i="0" dirty="0">
                <a:solidFill>
                  <a:srgbClr val="262626"/>
                </a:solidFill>
                <a:effectLst/>
                <a:latin typeface="-apple-system"/>
              </a:rPr>
              <a:t>3. ULUSLARARASI SİİRT BİLİMSEL ARAŞTIRMALAR KONGRESİ</a:t>
            </a:r>
            <a:endParaRPr lang="tr-TR" sz="3200" b="1" i="0" dirty="0">
              <a:solidFill>
                <a:srgbClr val="333333"/>
              </a:solidFill>
              <a:effectLst/>
              <a:latin typeface="din_trbold"/>
            </a:endParaRPr>
          </a:p>
        </p:txBody>
      </p:sp>
      <p:pic>
        <p:nvPicPr>
          <p:cNvPr id="4" name="Resim 3" descr="metin, kişi, adam, takım içeren bir resim&#10;&#10;Açıklama otomatik olarak oluşturuldu">
            <a:extLst>
              <a:ext uri="{FF2B5EF4-FFF2-40B4-BE49-F238E27FC236}">
                <a16:creationId xmlns:a16="http://schemas.microsoft.com/office/drawing/2014/main" id="{D415B9B5-1959-8E18-E659-F790AEC23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64" y="1187865"/>
            <a:ext cx="4474860" cy="46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055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adam içeren bir resim&#10;&#10;Açıklama otomatik olarak oluşturuldu">
            <a:extLst>
              <a:ext uri="{FF2B5EF4-FFF2-40B4-BE49-F238E27FC236}">
                <a16:creationId xmlns:a16="http://schemas.microsoft.com/office/drawing/2014/main" id="{69272556-D3C7-5A74-44E5-D4FFF5AA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52" y="1030121"/>
            <a:ext cx="4797757" cy="47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50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1012" y="34213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sg"/>
              </a:rPr>
              <a:t>Orta Asya’dan Anadolu’ya Türk Kültürü Uluslararası Sosyal Bilimler Sempozyumu</a:t>
            </a:r>
            <a:endParaRPr lang="tr-TR" sz="2000" b="1" i="0" dirty="0">
              <a:solidFill>
                <a:srgbClr val="000000"/>
              </a:solidFill>
              <a:effectLst/>
              <a:latin typeface="sg"/>
            </a:endParaRPr>
          </a:p>
        </p:txBody>
      </p:sp>
      <p:pic>
        <p:nvPicPr>
          <p:cNvPr id="3" name="Picture 2" descr="https://www.siirt.edu.tr/foto/aktivite/1-1-siirt-2022113110591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26" t="-64488" r="-100268" b="-100813"/>
          <a:stretch/>
        </p:blipFill>
        <p:spPr bwMode="auto">
          <a:xfrm>
            <a:off x="1846384" y="-1591408"/>
            <a:ext cx="14099931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09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-79894" t="-41185" r="-92958" b="-134815"/>
          <a:stretch/>
        </p:blipFill>
        <p:spPr>
          <a:xfrm>
            <a:off x="-2669931" y="-571500"/>
            <a:ext cx="17145000" cy="11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54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39" y="1579523"/>
            <a:ext cx="1690678" cy="1643774"/>
          </a:xfrm>
          <a:prstGeom prst="rect">
            <a:avLst/>
          </a:prstGeom>
        </p:spPr>
      </p:pic>
      <p:sp>
        <p:nvSpPr>
          <p:cNvPr id="4" name="Metin kutusu 4"/>
          <p:cNvSpPr txBox="1"/>
          <p:nvPr/>
        </p:nvSpPr>
        <p:spPr>
          <a:xfrm>
            <a:off x="1375415" y="3278962"/>
            <a:ext cx="181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Abdulgaffar IŞIK</a:t>
            </a:r>
            <a:endParaRPr lang="en-US" dirty="0"/>
          </a:p>
        </p:txBody>
      </p:sp>
      <p:pic>
        <p:nvPicPr>
          <p:cNvPr id="5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529" y="1612758"/>
            <a:ext cx="1558471" cy="1652956"/>
          </a:xfrm>
          <a:prstGeom prst="rect">
            <a:avLst/>
          </a:prstGeom>
        </p:spPr>
      </p:pic>
      <p:sp>
        <p:nvSpPr>
          <p:cNvPr id="6" name="Metin kutusu 6"/>
          <p:cNvSpPr txBox="1"/>
          <p:nvPr/>
        </p:nvSpPr>
        <p:spPr>
          <a:xfrm>
            <a:off x="5303522" y="3277957"/>
            <a:ext cx="121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Ali OLĞAÇ</a:t>
            </a:r>
            <a:endParaRPr lang="en-US" dirty="0"/>
          </a:p>
        </p:txBody>
      </p:sp>
      <p:sp>
        <p:nvSpPr>
          <p:cNvPr id="9" name="Metin kutusu 5"/>
          <p:cNvSpPr txBox="1"/>
          <p:nvPr/>
        </p:nvSpPr>
        <p:spPr>
          <a:xfrm>
            <a:off x="385858" y="589761"/>
            <a:ext cx="1074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HİZMETLİ PERSONEL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80" y="1612758"/>
            <a:ext cx="1578279" cy="1665199"/>
          </a:xfrm>
          <a:prstGeom prst="rect">
            <a:avLst/>
          </a:prstGeom>
        </p:spPr>
      </p:pic>
      <p:sp>
        <p:nvSpPr>
          <p:cNvPr id="10" name="Metin kutusu 6"/>
          <p:cNvSpPr txBox="1"/>
          <p:nvPr/>
        </p:nvSpPr>
        <p:spPr>
          <a:xfrm>
            <a:off x="8159365" y="3308732"/>
            <a:ext cx="121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Elif ERBEK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480E8E-5A87-4F5F-EF42-7488F0AEEA4B}"/>
              </a:ext>
            </a:extLst>
          </p:cNvPr>
          <p:cNvSpPr txBox="1">
            <a:spLocks/>
          </p:cNvSpPr>
          <p:nvPr/>
        </p:nvSpPr>
        <p:spPr>
          <a:xfrm>
            <a:off x="2072433" y="2459961"/>
            <a:ext cx="7629939" cy="26504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Düzenlenen Sosyal Etkinlikler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072522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23CE71C-04E6-FA43-D67F-3C455BF3A87E}"/>
              </a:ext>
            </a:extLst>
          </p:cNvPr>
          <p:cNvSpPr txBox="1"/>
          <p:nvPr/>
        </p:nvSpPr>
        <p:spPr>
          <a:xfrm>
            <a:off x="1651629" y="435608"/>
            <a:ext cx="74240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000" b="1" i="0" dirty="0">
                <a:solidFill>
                  <a:srgbClr val="262626"/>
                </a:solidFill>
                <a:effectLst/>
                <a:latin typeface="-apple-system"/>
              </a:rPr>
              <a:t>7. SİİRT KİTAP FUARI İÇİN </a:t>
            </a:r>
            <a:r>
              <a:rPr lang="tr-TR" sz="2000" b="1" i="0" dirty="0" smtClean="0">
                <a:solidFill>
                  <a:srgbClr val="262626"/>
                </a:solidFill>
                <a:effectLst/>
                <a:latin typeface="-apple-system"/>
              </a:rPr>
              <a:t>800 ÖĞRENCİLERİMİZE </a:t>
            </a:r>
            <a:r>
              <a:rPr lang="tr-TR" sz="2000" b="1" i="0" dirty="0">
                <a:solidFill>
                  <a:srgbClr val="262626"/>
                </a:solidFill>
                <a:effectLst/>
                <a:latin typeface="-apple-system"/>
              </a:rPr>
              <a:t>ÇEK HEDİYE </a:t>
            </a:r>
            <a:r>
              <a:rPr lang="tr-TR" sz="2000" b="1" i="0" dirty="0" smtClean="0">
                <a:solidFill>
                  <a:srgbClr val="262626"/>
                </a:solidFill>
                <a:effectLst/>
                <a:latin typeface="-apple-system"/>
              </a:rPr>
              <a:t>EDİLDİ. </a:t>
            </a:r>
            <a:endParaRPr lang="tr-TR" sz="2000" b="1" i="0" dirty="0">
              <a:solidFill>
                <a:srgbClr val="333333"/>
              </a:solidFill>
              <a:effectLst/>
              <a:latin typeface="din_trbold"/>
            </a:endParaRPr>
          </a:p>
        </p:txBody>
      </p:sp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46A0DCE0-3A47-7C23-08A9-742FEA2F2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76" y="1227344"/>
            <a:ext cx="5173389" cy="42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34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D1D7DC6-7CA5-F011-A873-E5E0C06B64EA}"/>
              </a:ext>
            </a:extLst>
          </p:cNvPr>
          <p:cNvSpPr txBox="1"/>
          <p:nvPr/>
        </p:nvSpPr>
        <p:spPr>
          <a:xfrm>
            <a:off x="788504" y="150126"/>
            <a:ext cx="10614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0" i="0" dirty="0">
                <a:solidFill>
                  <a:srgbClr val="262626"/>
                </a:solidFill>
                <a:effectLst/>
                <a:latin typeface="-apple-system"/>
              </a:rPr>
              <a:t>ÖĞRENCİLERİMİZ KIZILAYA KAN BAĞIŞINDA BULUNDU</a:t>
            </a:r>
            <a:endParaRPr lang="tr-TR" sz="3200" b="1" i="0" dirty="0">
              <a:solidFill>
                <a:srgbClr val="333333"/>
              </a:solidFill>
              <a:effectLst/>
              <a:latin typeface="din_trbold"/>
            </a:endParaRPr>
          </a:p>
        </p:txBody>
      </p:sp>
      <p:pic>
        <p:nvPicPr>
          <p:cNvPr id="4" name="Resim 3" descr="iç mekan, yer, kişi içeren bir resim&#10;&#10;Açıklama otomatik olarak oluşturuldu">
            <a:extLst>
              <a:ext uri="{FF2B5EF4-FFF2-40B4-BE49-F238E27FC236}">
                <a16:creationId xmlns:a16="http://schemas.microsoft.com/office/drawing/2014/main" id="{F9F88293-455A-BFA1-7618-713F179C6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37" y="1136591"/>
            <a:ext cx="5007591" cy="4882640"/>
          </a:xfrm>
          <a:prstGeom prst="rect">
            <a:avLst/>
          </a:prstGeom>
        </p:spPr>
      </p:pic>
      <p:pic>
        <p:nvPicPr>
          <p:cNvPr id="6" name="Resim 5" descr="yer, iç mekan, tablo, yemek masası içeren bir resim&#10;&#10;Açıklama otomatik olarak oluşturuldu">
            <a:extLst>
              <a:ext uri="{FF2B5EF4-FFF2-40B4-BE49-F238E27FC236}">
                <a16:creationId xmlns:a16="http://schemas.microsoft.com/office/drawing/2014/main" id="{0E875644-43CE-17C2-2A0E-702B9DE05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61" y="1136591"/>
            <a:ext cx="5007591" cy="49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43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67004" y="1919736"/>
            <a:ext cx="53182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/>
              <a:t>FAKÜLTEMİZİN BÜNYESİNDE YAYIMLANAN BİLİMSEL DERGİLER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932712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692C06-8B7A-41F7-B483-4429C294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708" y="356812"/>
            <a:ext cx="9233452" cy="999849"/>
          </a:xfrm>
        </p:spPr>
        <p:txBody>
          <a:bodyPr>
            <a:normAutofit/>
          </a:bodyPr>
          <a:lstStyle/>
          <a:p>
            <a:r>
              <a:rPr lang="tr-TR" sz="2800" b="1" dirty="0"/>
              <a:t>FAKÜLTEMİZİN BÜNYESİNDE YAYIMLANAN BİLİMSEL DERGİLER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8161A4-E607-4AB1-9463-A75D75E9E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1669773"/>
            <a:ext cx="10283687" cy="3934895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/>
              <a:t>SİİRT ÜNİVERSİTESİ FEN EDEBİYAT FAKÜLTESİ </a:t>
            </a:r>
          </a:p>
          <a:p>
            <a:pPr marL="0" indent="0" algn="just">
              <a:buNone/>
            </a:pPr>
            <a:r>
              <a:rPr lang="tr-TR" dirty="0"/>
              <a:t>ULUSLARARASI FİKRİYAT SOSYAL BİLİMLER ARAŞTIRMALAR DERGİSİ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/>
              <a:t>TÜRK DİLİ VE EDEBİYATI BÖLÜMÜ </a:t>
            </a:r>
          </a:p>
          <a:p>
            <a:pPr marL="0" indent="0" algn="just">
              <a:buNone/>
            </a:pPr>
            <a:r>
              <a:rPr lang="tr-TR" dirty="0"/>
              <a:t>AKADEMİK İLİM, SANAT VE EDEBİYAT DERGİSİ (İSED)</a:t>
            </a:r>
          </a:p>
        </p:txBody>
      </p:sp>
    </p:spTree>
    <p:extLst>
      <p:ext uri="{BB962C8B-B14F-4D97-AF65-F5344CB8AC3E}">
        <p14:creationId xmlns:p14="http://schemas.microsoft.com/office/powerpoint/2010/main" val="152874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8" y="1402080"/>
            <a:ext cx="10580517" cy="37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50945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     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178322"/>
            <a:ext cx="10515600" cy="2890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PERSONEL BİLGİLERİ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5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5"/>
          <p:cNvSpPr txBox="1"/>
          <p:nvPr/>
        </p:nvSpPr>
        <p:spPr>
          <a:xfrm>
            <a:off x="596878" y="618894"/>
            <a:ext cx="1074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AKADEMİK PERSONEL DAĞILIMI</a:t>
            </a:r>
          </a:p>
        </p:txBody>
      </p:sp>
      <p:graphicFrame>
        <p:nvGraphicFramePr>
          <p:cNvPr id="6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962613"/>
              </p:ext>
            </p:extLst>
          </p:nvPr>
        </p:nvGraphicFramePr>
        <p:xfrm>
          <a:off x="633048" y="1195758"/>
          <a:ext cx="10744700" cy="385663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483135">
                  <a:extLst>
                    <a:ext uri="{9D8B030D-6E8A-4147-A177-3AD203B41FA5}">
                      <a16:colId xmlns:a16="http://schemas.microsoft.com/office/drawing/2014/main" val="2259227488"/>
                    </a:ext>
                  </a:extLst>
                </a:gridCol>
                <a:gridCol w="1075904">
                  <a:extLst>
                    <a:ext uri="{9D8B030D-6E8A-4147-A177-3AD203B41FA5}">
                      <a16:colId xmlns:a16="http://schemas.microsoft.com/office/drawing/2014/main" val="4223437509"/>
                    </a:ext>
                  </a:extLst>
                </a:gridCol>
                <a:gridCol w="979080">
                  <a:extLst>
                    <a:ext uri="{9D8B030D-6E8A-4147-A177-3AD203B41FA5}">
                      <a16:colId xmlns:a16="http://schemas.microsoft.com/office/drawing/2014/main" val="3122721094"/>
                    </a:ext>
                  </a:extLst>
                </a:gridCol>
                <a:gridCol w="739036">
                  <a:extLst>
                    <a:ext uri="{9D8B030D-6E8A-4147-A177-3AD203B41FA5}">
                      <a16:colId xmlns:a16="http://schemas.microsoft.com/office/drawing/2014/main" val="2195774168"/>
                    </a:ext>
                  </a:extLst>
                </a:gridCol>
                <a:gridCol w="1074961">
                  <a:extLst>
                    <a:ext uri="{9D8B030D-6E8A-4147-A177-3AD203B41FA5}">
                      <a16:colId xmlns:a16="http://schemas.microsoft.com/office/drawing/2014/main" val="2267010166"/>
                    </a:ext>
                  </a:extLst>
                </a:gridCol>
                <a:gridCol w="1079515">
                  <a:extLst>
                    <a:ext uri="{9D8B030D-6E8A-4147-A177-3AD203B41FA5}">
                      <a16:colId xmlns:a16="http://schemas.microsoft.com/office/drawing/2014/main" val="3796433342"/>
                    </a:ext>
                  </a:extLst>
                </a:gridCol>
                <a:gridCol w="1102291">
                  <a:extLst>
                    <a:ext uri="{9D8B030D-6E8A-4147-A177-3AD203B41FA5}">
                      <a16:colId xmlns:a16="http://schemas.microsoft.com/office/drawing/2014/main" val="823812468"/>
                    </a:ext>
                  </a:extLst>
                </a:gridCol>
                <a:gridCol w="748430">
                  <a:extLst>
                    <a:ext uri="{9D8B030D-6E8A-4147-A177-3AD203B41FA5}">
                      <a16:colId xmlns:a16="http://schemas.microsoft.com/office/drawing/2014/main" val="2924153103"/>
                    </a:ext>
                  </a:extLst>
                </a:gridCol>
                <a:gridCol w="937901">
                  <a:extLst>
                    <a:ext uri="{9D8B030D-6E8A-4147-A177-3AD203B41FA5}">
                      <a16:colId xmlns:a16="http://schemas.microsoft.com/office/drawing/2014/main" val="2214798568"/>
                    </a:ext>
                  </a:extLst>
                </a:gridCol>
                <a:gridCol w="15244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9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5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Biyoloji</a:t>
                      </a:r>
                      <a:endParaRPr lang="tr-TR" sz="15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  <a:endParaRPr lang="tr-TR" sz="15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5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Coğrafya </a:t>
                      </a:r>
                      <a:endParaRPr lang="tr-TR" sz="15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5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Kimya</a:t>
                      </a:r>
                      <a:endParaRPr lang="tr-TR" sz="15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5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Matematik</a:t>
                      </a:r>
                      <a:endParaRPr lang="tr-TR" sz="15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Psikoloji</a:t>
                      </a:r>
                      <a:endParaRPr lang="tr-TR" sz="15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Sosyoloji</a:t>
                      </a:r>
                      <a:endParaRPr lang="tr-TR" sz="15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Tarih</a:t>
                      </a:r>
                      <a:endParaRPr lang="tr-TR" sz="15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Türk Dili ve Edebiyatı </a:t>
                      </a:r>
                      <a:endParaRPr lang="tr-TR" sz="14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TOPLAM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144872"/>
                  </a:ext>
                </a:extLst>
              </a:tr>
              <a:tr h="32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Profesör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  <a:endParaRPr lang="tr-TR" sz="1600" b="0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80991"/>
                  </a:ext>
                </a:extLst>
              </a:tr>
              <a:tr h="32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Doçent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656384"/>
                  </a:ext>
                </a:extLst>
              </a:tr>
              <a:tr h="57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Dr. </a:t>
                      </a:r>
                      <a:r>
                        <a:rPr lang="tr-TR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Üyesi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84581"/>
                  </a:ext>
                </a:extLst>
              </a:tr>
              <a:tr h="57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Öğretim Görevlisi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65382"/>
                  </a:ext>
                </a:extLst>
              </a:tr>
              <a:tr h="781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Araştırma Görevlisi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25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730600"/>
                  </a:ext>
                </a:extLst>
              </a:tr>
              <a:tr h="32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TOPLAM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6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  <a:endParaRPr lang="tr-TR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71</a:t>
                      </a:r>
                      <a:endParaRPr lang="tr-TR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63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8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737361" y="592768"/>
            <a:ext cx="9626426" cy="461665"/>
          </a:xfrm>
          <a:prstGeom prst="rect">
            <a:avLst/>
          </a:prstGeom>
          <a:solidFill>
            <a:srgbClr val="EEC41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itchFamily="34" charset="0"/>
                <a:cs typeface="Arial" pitchFamily="34" charset="0"/>
              </a:rPr>
              <a:t>MEVCUT VE İHTİYAÇ DUYULAN İDARİ PERSONEL DAĞILIMI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DC4FC23C-8FF6-4F5A-956A-E61EA55DF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16216"/>
              </p:ext>
            </p:extLst>
          </p:nvPr>
        </p:nvGraphicFramePr>
        <p:xfrm>
          <a:off x="1169480" y="1152939"/>
          <a:ext cx="10194307" cy="4388677"/>
        </p:xfrm>
        <a:graphic>
          <a:graphicData uri="http://schemas.openxmlformats.org/drawingml/2006/table">
            <a:tbl>
              <a:tblPr firstRow="1" firstCol="1" bandRow="1"/>
              <a:tblGrid>
                <a:gridCol w="2564498">
                  <a:extLst>
                    <a:ext uri="{9D8B030D-6E8A-4147-A177-3AD203B41FA5}">
                      <a16:colId xmlns:a16="http://schemas.microsoft.com/office/drawing/2014/main" val="1179003014"/>
                    </a:ext>
                  </a:extLst>
                </a:gridCol>
                <a:gridCol w="3542892">
                  <a:extLst>
                    <a:ext uri="{9D8B030D-6E8A-4147-A177-3AD203B41FA5}">
                      <a16:colId xmlns:a16="http://schemas.microsoft.com/office/drawing/2014/main" val="1671331261"/>
                    </a:ext>
                  </a:extLst>
                </a:gridCol>
                <a:gridCol w="4086917">
                  <a:extLst>
                    <a:ext uri="{9D8B030D-6E8A-4147-A177-3AD203B41FA5}">
                      <a16:colId xmlns:a16="http://schemas.microsoft.com/office/drawing/2014/main" val="752733325"/>
                    </a:ext>
                  </a:extLst>
                </a:gridCol>
              </a:tblGrid>
              <a:tr h="874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Unvan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Mevcut Olan Personel Sayısı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İhtiyaç Duyulan Personel Sayısı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04779"/>
                  </a:ext>
                </a:extLst>
              </a:tr>
              <a:tr h="363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Fakülte Sekreteri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65749"/>
                  </a:ext>
                </a:extLst>
              </a:tr>
              <a:tr h="363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Dekan Sekreteri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51912"/>
                  </a:ext>
                </a:extLst>
              </a:tr>
              <a:tr h="385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Öğrenci İşleri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109417"/>
                  </a:ext>
                </a:extLst>
              </a:tr>
              <a:tr h="389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Personel- yazı işleri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24898"/>
                  </a:ext>
                </a:extLst>
              </a:tr>
              <a:tr h="381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Muhasebe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97294"/>
                  </a:ext>
                </a:extLst>
              </a:tr>
              <a:tr h="401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Taşınır ve Satın Alma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954203"/>
                  </a:ext>
                </a:extLst>
              </a:tr>
              <a:tr h="32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Bölüm Sekreteri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0365"/>
                  </a:ext>
                </a:extLst>
              </a:tr>
              <a:tr h="32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Yardımcı Hizmetli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294930"/>
                  </a:ext>
                </a:extLst>
              </a:tr>
              <a:tr h="508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6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867988" y="2290745"/>
            <a:ext cx="8085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Bölümler ve Öğrenci Bilgileri</a:t>
            </a:r>
          </a:p>
        </p:txBody>
      </p:sp>
    </p:spTree>
    <p:extLst>
      <p:ext uri="{BB962C8B-B14F-4D97-AF65-F5344CB8AC3E}">
        <p14:creationId xmlns:p14="http://schemas.microsoft.com/office/powerpoint/2010/main" val="36244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1558</Words>
  <Application>Microsoft Office PowerPoint</Application>
  <PresentationFormat>Geniş ekran</PresentationFormat>
  <Paragraphs>794</Paragraphs>
  <Slides>55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4" baseType="lpstr">
      <vt:lpstr>-apple-system</vt:lpstr>
      <vt:lpstr>Arial</vt:lpstr>
      <vt:lpstr>Calibri</vt:lpstr>
      <vt:lpstr>Calibri (Gövde)</vt:lpstr>
      <vt:lpstr>Calibri Light</vt:lpstr>
      <vt:lpstr>din_trbold</vt:lpstr>
      <vt:lpstr>sg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   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ÇİFT ANADAL PROGRAMI FAKÜLTEMİZİN ÇİFT ANA DAL BÜNYESİNDE PROTOKOL YAPILAN BÖLÜMLER </vt:lpstr>
      <vt:lpstr>PowerPoint Sunusu</vt:lpstr>
      <vt:lpstr>PowerPoint Sunusu</vt:lpstr>
      <vt:lpstr>PowerPoint Sunusu</vt:lpstr>
      <vt:lpstr>PowerPoint Sunusu</vt:lpstr>
      <vt:lpstr>       Yayımlanan Kitap Sayısı</vt:lpstr>
      <vt:lpstr>Yayımlanan Diğer Çalışmalar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Düzenlenen Panel, Konferans ve Toplantılar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FAKÜLTEMİZİN BÜNYESİNDE YAYIMLANAN BİLİMSEL DERGİLER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Omer YATGIN</dc:creator>
  <cp:lastModifiedBy>personel</cp:lastModifiedBy>
  <cp:revision>793</cp:revision>
  <cp:lastPrinted>2022-12-01T08:00:14Z</cp:lastPrinted>
  <dcterms:created xsi:type="dcterms:W3CDTF">2018-02-07T07:43:50Z</dcterms:created>
  <dcterms:modified xsi:type="dcterms:W3CDTF">2023-02-27T07:45:08Z</dcterms:modified>
</cp:coreProperties>
</file>